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1"/>
  </p:notesMasterIdLst>
  <p:sldIdLst>
    <p:sldId id="256" r:id="rId3"/>
    <p:sldId id="261" r:id="rId4"/>
    <p:sldId id="258" r:id="rId5"/>
    <p:sldId id="413" r:id="rId6"/>
    <p:sldId id="400" r:id="rId7"/>
    <p:sldId id="414" r:id="rId8"/>
    <p:sldId id="409" r:id="rId9"/>
    <p:sldId id="408" r:id="rId10"/>
    <p:sldId id="405" r:id="rId11"/>
    <p:sldId id="406" r:id="rId12"/>
    <p:sldId id="407" r:id="rId13"/>
    <p:sldId id="410" r:id="rId14"/>
    <p:sldId id="411" r:id="rId15"/>
    <p:sldId id="412" r:id="rId16"/>
    <p:sldId id="418" r:id="rId17"/>
    <p:sldId id="417" r:id="rId18"/>
    <p:sldId id="427" r:id="rId19"/>
    <p:sldId id="421" r:id="rId20"/>
    <p:sldId id="425" r:id="rId21"/>
    <p:sldId id="428" r:id="rId22"/>
    <p:sldId id="419" r:id="rId23"/>
    <p:sldId id="420" r:id="rId24"/>
    <p:sldId id="422" r:id="rId25"/>
    <p:sldId id="423" r:id="rId26"/>
    <p:sldId id="424" r:id="rId27"/>
    <p:sldId id="291" r:id="rId28"/>
    <p:sldId id="429" r:id="rId29"/>
    <p:sldId id="43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1"/>
  </p:normalViewPr>
  <p:slideViewPr>
    <p:cSldViewPr>
      <p:cViewPr varScale="1">
        <p:scale>
          <a:sx n="109" d="100"/>
          <a:sy n="109" d="100"/>
        </p:scale>
        <p:origin x="1720"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D9001-6A2C-4E1D-B606-7544FEEDD944}" type="datetimeFigureOut">
              <a:rPr lang="en-AU" smtClean="0"/>
              <a:t>18/2/21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E2EDD-0352-4BA8-8C73-3D94DBFAA57B}" type="slidenum">
              <a:rPr lang="en-AU" smtClean="0"/>
              <a:t>‹#›</a:t>
            </a:fld>
            <a:endParaRPr lang="en-AU"/>
          </a:p>
        </p:txBody>
      </p:sp>
    </p:spTree>
    <p:extLst>
      <p:ext uri="{BB962C8B-B14F-4D97-AF65-F5344CB8AC3E}">
        <p14:creationId xmlns:p14="http://schemas.microsoft.com/office/powerpoint/2010/main" val="368207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42724A7-2D5A-4D81-8F33-1C00C3E42BAA}" type="datetimeFigureOut">
              <a:rPr lang="en-AU" smtClean="0"/>
              <a:t>18/2/21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324465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42724A7-2D5A-4D81-8F33-1C00C3E42BAA}" type="datetimeFigureOut">
              <a:rPr lang="en-AU" smtClean="0"/>
              <a:t>18/2/21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374144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42724A7-2D5A-4D81-8F33-1C00C3E42BAA}" type="datetimeFigureOut">
              <a:rPr lang="en-AU" smtClean="0"/>
              <a:t>18/2/21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364316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B986-15EA-4137-9BD8-840F9091FF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CEE88F6-7652-4E2F-AB9E-033F452927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25F0FC-5659-4765-BD04-E63554442447}"/>
              </a:ext>
            </a:extLst>
          </p:cNvPr>
          <p:cNvSpPr>
            <a:spLocks noGrp="1"/>
          </p:cNvSpPr>
          <p:nvPr>
            <p:ph type="dt" sz="half" idx="10"/>
          </p:nvPr>
        </p:nvSpPr>
        <p:spPr/>
        <p:txBody>
          <a:bodyPr/>
          <a:lstStyle/>
          <a:p>
            <a:fld id="{39A3119B-7ED5-4A7F-8EA2-67DD0726508E}" type="datetimeFigureOut">
              <a:rPr lang="en-AU" smtClean="0"/>
              <a:t>18/2/21</a:t>
            </a:fld>
            <a:endParaRPr lang="en-AU"/>
          </a:p>
        </p:txBody>
      </p:sp>
      <p:sp>
        <p:nvSpPr>
          <p:cNvPr id="5" name="Footer Placeholder 4">
            <a:extLst>
              <a:ext uri="{FF2B5EF4-FFF2-40B4-BE49-F238E27FC236}">
                <a16:creationId xmlns:a16="http://schemas.microsoft.com/office/drawing/2014/main" id="{3DBD48B3-9378-48D3-A736-6EB5A9CA09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DB420E2-443B-449D-8162-514668333717}"/>
              </a:ext>
            </a:extLst>
          </p:cNvPr>
          <p:cNvSpPr>
            <a:spLocks noGrp="1"/>
          </p:cNvSpPr>
          <p:nvPr>
            <p:ph type="sldNum" sz="quarter" idx="12"/>
          </p:nvPr>
        </p:nvSpPr>
        <p:spPr/>
        <p:txBody>
          <a:bodyPr/>
          <a:lstStyle/>
          <a:p>
            <a:fld id="{FBDD11FE-EA2A-4C61-8CE1-0C0D14FB44DF}" type="slidenum">
              <a:rPr lang="en-AU" smtClean="0"/>
              <a:t>‹#›</a:t>
            </a:fld>
            <a:endParaRPr lang="en-AU"/>
          </a:p>
        </p:txBody>
      </p:sp>
    </p:spTree>
    <p:extLst>
      <p:ext uri="{BB962C8B-B14F-4D97-AF65-F5344CB8AC3E}">
        <p14:creationId xmlns:p14="http://schemas.microsoft.com/office/powerpoint/2010/main" val="38960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E0A0-A145-4992-9DDE-6D49B90D27A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D1A8190F-1D72-45AD-94AA-A890CBEB637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D950705-4213-4362-8BBD-B173D13A2105}"/>
              </a:ext>
            </a:extLst>
          </p:cNvPr>
          <p:cNvSpPr>
            <a:spLocks noGrp="1"/>
          </p:cNvSpPr>
          <p:nvPr>
            <p:ph type="dt" sz="half" idx="10"/>
          </p:nvPr>
        </p:nvSpPr>
        <p:spPr/>
        <p:txBody>
          <a:bodyPr/>
          <a:lstStyle/>
          <a:p>
            <a:fld id="{39A3119B-7ED5-4A7F-8EA2-67DD0726508E}" type="datetimeFigureOut">
              <a:rPr lang="en-AU" smtClean="0"/>
              <a:t>18/2/21</a:t>
            </a:fld>
            <a:endParaRPr lang="en-AU"/>
          </a:p>
        </p:txBody>
      </p:sp>
      <p:sp>
        <p:nvSpPr>
          <p:cNvPr id="5" name="Footer Placeholder 4">
            <a:extLst>
              <a:ext uri="{FF2B5EF4-FFF2-40B4-BE49-F238E27FC236}">
                <a16:creationId xmlns:a16="http://schemas.microsoft.com/office/drawing/2014/main" id="{7207EBF9-B5F3-45C3-A918-99C311677F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51CC1F-CB6C-4F97-9DE6-CD1EF788FC83}"/>
              </a:ext>
            </a:extLst>
          </p:cNvPr>
          <p:cNvSpPr>
            <a:spLocks noGrp="1"/>
          </p:cNvSpPr>
          <p:nvPr>
            <p:ph type="sldNum" sz="quarter" idx="12"/>
          </p:nvPr>
        </p:nvSpPr>
        <p:spPr/>
        <p:txBody>
          <a:bodyPr/>
          <a:lstStyle/>
          <a:p>
            <a:fld id="{FBDD11FE-EA2A-4C61-8CE1-0C0D14FB44DF}" type="slidenum">
              <a:rPr lang="en-AU" smtClean="0"/>
              <a:t>‹#›</a:t>
            </a:fld>
            <a:endParaRPr lang="en-AU"/>
          </a:p>
        </p:txBody>
      </p:sp>
    </p:spTree>
    <p:extLst>
      <p:ext uri="{BB962C8B-B14F-4D97-AF65-F5344CB8AC3E}">
        <p14:creationId xmlns:p14="http://schemas.microsoft.com/office/powerpoint/2010/main" val="318189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42724A7-2D5A-4D81-8F33-1C00C3E42BAA}" type="datetimeFigureOut">
              <a:rPr lang="en-AU" smtClean="0"/>
              <a:t>18/2/21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232039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724A7-2D5A-4D81-8F33-1C00C3E42BAA}" type="datetimeFigureOut">
              <a:rPr lang="en-AU" smtClean="0"/>
              <a:t>18/2/21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389712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42724A7-2D5A-4D81-8F33-1C00C3E42BAA}" type="datetimeFigureOut">
              <a:rPr lang="en-AU" smtClean="0"/>
              <a:t>18/2/21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244745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42724A7-2D5A-4D81-8F33-1C00C3E42BAA}" type="datetimeFigureOut">
              <a:rPr lang="en-AU" smtClean="0"/>
              <a:t>18/2/21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362499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42724A7-2D5A-4D81-8F33-1C00C3E42BAA}" type="datetimeFigureOut">
              <a:rPr lang="en-AU" smtClean="0"/>
              <a:t>18/2/21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123496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724A7-2D5A-4D81-8F33-1C00C3E42BAA}" type="datetimeFigureOut">
              <a:rPr lang="en-AU" smtClean="0"/>
              <a:t>18/2/21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69995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2724A7-2D5A-4D81-8F33-1C00C3E42BAA}" type="datetimeFigureOut">
              <a:rPr lang="en-AU" smtClean="0"/>
              <a:t>18/2/21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303828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2724A7-2D5A-4D81-8F33-1C00C3E42BAA}" type="datetimeFigureOut">
              <a:rPr lang="en-AU" smtClean="0"/>
              <a:t>18/2/21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B41ACE-2B12-4476-90E2-DB5A254C7D49}" type="slidenum">
              <a:rPr lang="en-AU" smtClean="0"/>
              <a:t>‹#›</a:t>
            </a:fld>
            <a:endParaRPr lang="en-AU"/>
          </a:p>
        </p:txBody>
      </p:sp>
    </p:spTree>
    <p:extLst>
      <p:ext uri="{BB962C8B-B14F-4D97-AF65-F5344CB8AC3E}">
        <p14:creationId xmlns:p14="http://schemas.microsoft.com/office/powerpoint/2010/main" val="45066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724A7-2D5A-4D81-8F33-1C00C3E42BAA}" type="datetimeFigureOut">
              <a:rPr lang="en-AU" smtClean="0"/>
              <a:t>18/2/21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1ACE-2B12-4476-90E2-DB5A254C7D49}" type="slidenum">
              <a:rPr lang="en-AU" smtClean="0"/>
              <a:t>‹#›</a:t>
            </a:fld>
            <a:endParaRPr lang="en-AU"/>
          </a:p>
        </p:txBody>
      </p:sp>
    </p:spTree>
    <p:extLst>
      <p:ext uri="{BB962C8B-B14F-4D97-AF65-F5344CB8AC3E}">
        <p14:creationId xmlns:p14="http://schemas.microsoft.com/office/powerpoint/2010/main" val="3230324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00D73-73BA-441F-B77B-A9217A5819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CEFF9D5-0EA2-4923-80D6-62559E2DD0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ADB4D8-0D69-4071-BC74-93BAC8885F9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A3119B-7ED5-4A7F-8EA2-67DD0726508E}" type="datetimeFigureOut">
              <a:rPr lang="en-AU" smtClean="0"/>
              <a:t>18/2/21</a:t>
            </a:fld>
            <a:endParaRPr lang="en-AU"/>
          </a:p>
        </p:txBody>
      </p:sp>
      <p:sp>
        <p:nvSpPr>
          <p:cNvPr id="5" name="Footer Placeholder 4">
            <a:extLst>
              <a:ext uri="{FF2B5EF4-FFF2-40B4-BE49-F238E27FC236}">
                <a16:creationId xmlns:a16="http://schemas.microsoft.com/office/drawing/2014/main" id="{139DCC29-3F88-4CF6-BAF6-A7605E0FEB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A8CF895-DFA1-43F1-81E6-0045D4B296C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DD11FE-EA2A-4C61-8CE1-0C0D14FB44DF}" type="slidenum">
              <a:rPr lang="en-AU" smtClean="0"/>
              <a:t>‹#›</a:t>
            </a:fld>
            <a:endParaRPr lang="en-AU"/>
          </a:p>
        </p:txBody>
      </p:sp>
    </p:spTree>
    <p:extLst>
      <p:ext uri="{BB962C8B-B14F-4D97-AF65-F5344CB8AC3E}">
        <p14:creationId xmlns:p14="http://schemas.microsoft.com/office/powerpoint/2010/main" val="786816644"/>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936" y="476672"/>
            <a:ext cx="7992888" cy="2808312"/>
          </a:xfrm>
        </p:spPr>
        <p:txBody>
          <a:bodyPr>
            <a:normAutofit fontScale="90000"/>
          </a:bodyPr>
          <a:lstStyle/>
          <a:p>
            <a:pPr algn="l"/>
            <a:r>
              <a:rPr lang="en-AU" sz="4800" b="1" dirty="0">
                <a:latin typeface="Arial" panose="020B0604020202020204" pitchFamily="34" charset="0"/>
                <a:cs typeface="Arial" panose="020B0604020202020204" pitchFamily="34" charset="0"/>
              </a:rPr>
              <a:t>BFA 2</a:t>
            </a:r>
            <a:r>
              <a:rPr lang="en-AU" sz="4800" b="1" baseline="30000" dirty="0">
                <a:latin typeface="Arial" panose="020B0604020202020204" pitchFamily="34" charset="0"/>
                <a:cs typeface="Arial" panose="020B0604020202020204" pitchFamily="34" charset="0"/>
              </a:rPr>
              <a:t>nd</a:t>
            </a:r>
            <a:r>
              <a:rPr lang="en-AU" sz="4800" b="1" dirty="0">
                <a:latin typeface="Arial" panose="020B0604020202020204" pitchFamily="34" charset="0"/>
                <a:cs typeface="Arial" panose="020B0604020202020204" pitchFamily="34" charset="0"/>
              </a:rPr>
              <a:t> Year</a:t>
            </a:r>
            <a:br>
              <a:rPr lang="en-AU" sz="4800" b="1" dirty="0">
                <a:latin typeface="Arial" panose="020B0604020202020204" pitchFamily="34" charset="0"/>
                <a:cs typeface="Arial" panose="020B0604020202020204" pitchFamily="34" charset="0"/>
              </a:rPr>
            </a:br>
            <a:r>
              <a:rPr lang="en-AU" sz="4800" b="1" dirty="0">
                <a:latin typeface="Arial" panose="020B0604020202020204" pitchFamily="34" charset="0"/>
                <a:cs typeface="Arial" panose="020B0604020202020204" pitchFamily="34" charset="0"/>
              </a:rPr>
              <a:t>Orientation 2021</a:t>
            </a:r>
            <a:br>
              <a:rPr lang="en-AU" sz="4800" b="1" dirty="0">
                <a:latin typeface="Arial" panose="020B0604020202020204" pitchFamily="34" charset="0"/>
                <a:cs typeface="Arial" panose="020B0604020202020204" pitchFamily="34" charset="0"/>
              </a:rPr>
            </a:br>
            <a:br>
              <a:rPr lang="en-AU" sz="4800" b="1" dirty="0">
                <a:latin typeface="Arial" panose="020B0604020202020204" pitchFamily="34" charset="0"/>
                <a:cs typeface="Arial" panose="020B0604020202020204" pitchFamily="34" charset="0"/>
              </a:rPr>
            </a:br>
            <a:r>
              <a:rPr lang="en-AU" sz="3600" b="1" dirty="0">
                <a:latin typeface="Arial" panose="020B0604020202020204" pitchFamily="34" charset="0"/>
                <a:cs typeface="Arial" panose="020B0604020202020204" pitchFamily="34" charset="0"/>
              </a:rPr>
              <a:t>Commences at 2:00 PM</a:t>
            </a:r>
            <a:endParaRPr lang="en-AU" sz="3600" dirty="0"/>
          </a:p>
        </p:txBody>
      </p:sp>
      <p:pic>
        <p:nvPicPr>
          <p:cNvPr id="1026"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334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7971923" cy="3039294"/>
          </a:xfrm>
          <a:prstGeom prst="rect">
            <a:avLst/>
          </a:prstGeom>
          <a:noFill/>
        </p:spPr>
        <p:txBody>
          <a:bodyPr wrap="square" rtlCol="0">
            <a:spAutoFit/>
          </a:bodyPr>
          <a:lstStyle/>
          <a:p>
            <a:pPr>
              <a:spcBef>
                <a:spcPts val="1200"/>
              </a:spcBef>
              <a:spcAft>
                <a:spcPts val="300"/>
              </a:spcAft>
            </a:pPr>
            <a:r>
              <a:rPr lang="en-AU" sz="2400" b="1" dirty="0">
                <a:latin typeface="Arial" panose="020B0604020202020204" pitchFamily="34" charset="0"/>
                <a:cs typeface="Arial" panose="020B0604020202020204" pitchFamily="34" charset="0"/>
              </a:rPr>
              <a:t>Drawing</a:t>
            </a:r>
          </a:p>
          <a:p>
            <a:pPr>
              <a:spcBef>
                <a:spcPts val="300"/>
              </a:spcBef>
              <a:spcAft>
                <a:spcPts val="300"/>
              </a:spcAft>
            </a:pPr>
            <a:r>
              <a:rPr lang="en-AU" sz="2400" i="1" dirty="0">
                <a:latin typeface="Arial" panose="020B0604020202020204" pitchFamily="34" charset="0"/>
                <a:cs typeface="Arial" panose="020B0604020202020204" pitchFamily="34" charset="0"/>
              </a:rPr>
              <a:t>6 hrs p/week total</a:t>
            </a:r>
          </a:p>
          <a:p>
            <a:pPr marL="342900" indent="-342900">
              <a:spcBef>
                <a:spcPts val="12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5 hrs p/week face-to-face</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Semester 1 &amp; 2</a:t>
            </a:r>
          </a:p>
          <a:p>
            <a:pPr marL="342900" indent="-342900">
              <a:spcBef>
                <a:spcPts val="12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1 hr p/week Independent Study Component (ISC)</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Semester 1 &amp; 2</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spTree>
    <p:extLst>
      <p:ext uri="{BB962C8B-B14F-4D97-AF65-F5344CB8AC3E}">
        <p14:creationId xmlns:p14="http://schemas.microsoft.com/office/powerpoint/2010/main" val="378028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7971923" cy="3370153"/>
          </a:xfrm>
          <a:prstGeom prst="rect">
            <a:avLst/>
          </a:prstGeom>
          <a:noFill/>
        </p:spPr>
        <p:txBody>
          <a:bodyPr wrap="square" rtlCol="0">
            <a:spAutoFit/>
          </a:bodyPr>
          <a:lstStyle/>
          <a:p>
            <a:pPr>
              <a:spcBef>
                <a:spcPts val="1200"/>
              </a:spcBef>
              <a:spcAft>
                <a:spcPts val="300"/>
              </a:spcAft>
            </a:pPr>
            <a:r>
              <a:rPr lang="en-AU" sz="2400" b="1" dirty="0">
                <a:latin typeface="Arial" panose="020B0604020202020204" pitchFamily="34" charset="0"/>
                <a:cs typeface="Arial" panose="020B0604020202020204" pitchFamily="34" charset="0"/>
              </a:rPr>
              <a:t>Studio</a:t>
            </a:r>
          </a:p>
          <a:p>
            <a:pPr marL="342900" indent="-342900">
              <a:spcBef>
                <a:spcPts val="1200"/>
              </a:spcBef>
              <a:spcAft>
                <a:spcPts val="300"/>
              </a:spcAft>
              <a:buFont typeface="Arial" panose="020B0604020202020204" pitchFamily="34" charset="0"/>
              <a:buChar char="•"/>
            </a:pPr>
            <a:r>
              <a:rPr lang="en-AU" sz="2400" b="1" dirty="0">
                <a:latin typeface="Arial" panose="020B0604020202020204" pitchFamily="34" charset="0"/>
                <a:cs typeface="Arial" panose="020B0604020202020204" pitchFamily="34" charset="0"/>
              </a:rPr>
              <a:t>Studio Specialisation</a:t>
            </a:r>
          </a:p>
          <a:p>
            <a:pPr marL="800100" lvl="1"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12 hrs p/week face-to-face</a:t>
            </a:r>
          </a:p>
          <a:p>
            <a:pPr marL="800100" lvl="1"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Semester 1 &amp; 2</a:t>
            </a:r>
          </a:p>
          <a:p>
            <a:pPr marL="342900" indent="-342900">
              <a:spcBef>
                <a:spcPts val="1200"/>
              </a:spcBef>
              <a:spcAft>
                <a:spcPts val="300"/>
              </a:spcAft>
              <a:buFont typeface="Arial" panose="020B0604020202020204" pitchFamily="34" charset="0"/>
              <a:buChar char="•"/>
            </a:pPr>
            <a:r>
              <a:rPr lang="en-AU" sz="2400" b="1" dirty="0">
                <a:latin typeface="Arial" panose="020B0604020202020204" pitchFamily="34" charset="0"/>
                <a:cs typeface="Arial" panose="020B0604020202020204" pitchFamily="34" charset="0"/>
              </a:rPr>
              <a:t>Studio Seminar</a:t>
            </a:r>
          </a:p>
          <a:p>
            <a:pPr marL="800100" lvl="1"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1 hr p/week face-to-face</a:t>
            </a:r>
          </a:p>
          <a:p>
            <a:pPr marL="800100" lvl="1"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Semester 1 &amp; 2</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spTree>
    <p:extLst>
      <p:ext uri="{BB962C8B-B14F-4D97-AF65-F5344CB8AC3E}">
        <p14:creationId xmlns:p14="http://schemas.microsoft.com/office/powerpoint/2010/main" val="207750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7971923" cy="461665"/>
          </a:xfrm>
          <a:prstGeom prst="rect">
            <a:avLst/>
          </a:prstGeom>
          <a:noFill/>
        </p:spPr>
        <p:txBody>
          <a:bodyPr wrap="square" rtlCol="0">
            <a:spAutoFit/>
          </a:bodyPr>
          <a:lstStyle/>
          <a:p>
            <a:pPr>
              <a:spcBef>
                <a:spcPts val="1200"/>
              </a:spcBef>
              <a:spcAft>
                <a:spcPts val="300"/>
              </a:spcAft>
            </a:pPr>
            <a:endParaRPr lang="en-A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pic>
        <p:nvPicPr>
          <p:cNvPr id="3" name="Picture 2" descr="Table&#10;&#10;Description automatically generated">
            <a:extLst>
              <a:ext uri="{FF2B5EF4-FFF2-40B4-BE49-F238E27FC236}">
                <a16:creationId xmlns:a16="http://schemas.microsoft.com/office/drawing/2014/main" id="{67B194A1-03CB-E04A-9DE6-7E5F4FDE7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52157"/>
            <a:ext cx="8640960" cy="4353685"/>
          </a:xfrm>
          <a:prstGeom prst="rect">
            <a:avLst/>
          </a:prstGeom>
        </p:spPr>
      </p:pic>
    </p:spTree>
    <p:extLst>
      <p:ext uri="{BB962C8B-B14F-4D97-AF65-F5344CB8AC3E}">
        <p14:creationId xmlns:p14="http://schemas.microsoft.com/office/powerpoint/2010/main" val="32137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7971923" cy="461665"/>
          </a:xfrm>
          <a:prstGeom prst="rect">
            <a:avLst/>
          </a:prstGeom>
          <a:noFill/>
        </p:spPr>
        <p:txBody>
          <a:bodyPr wrap="square" rtlCol="0">
            <a:spAutoFit/>
          </a:bodyPr>
          <a:lstStyle/>
          <a:p>
            <a:pPr>
              <a:spcBef>
                <a:spcPts val="1200"/>
              </a:spcBef>
              <a:spcAft>
                <a:spcPts val="300"/>
              </a:spcAft>
            </a:pPr>
            <a:endParaRPr lang="en-A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pic>
        <p:nvPicPr>
          <p:cNvPr id="8" name="Picture 7" descr="Table, timeline&#10;&#10;Description automatically generated with medium confidence">
            <a:extLst>
              <a:ext uri="{FF2B5EF4-FFF2-40B4-BE49-F238E27FC236}">
                <a16:creationId xmlns:a16="http://schemas.microsoft.com/office/drawing/2014/main" id="{9CB4C8AC-320E-8546-B954-672024063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50526"/>
            <a:ext cx="8568952" cy="4469628"/>
          </a:xfrm>
          <a:prstGeom prst="rect">
            <a:avLst/>
          </a:prstGeom>
        </p:spPr>
      </p:pic>
    </p:spTree>
    <p:extLst>
      <p:ext uri="{BB962C8B-B14F-4D97-AF65-F5344CB8AC3E}">
        <p14:creationId xmlns:p14="http://schemas.microsoft.com/office/powerpoint/2010/main" val="403866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7971923" cy="461665"/>
          </a:xfrm>
          <a:prstGeom prst="rect">
            <a:avLst/>
          </a:prstGeom>
          <a:noFill/>
        </p:spPr>
        <p:txBody>
          <a:bodyPr wrap="square" rtlCol="0">
            <a:spAutoFit/>
          </a:bodyPr>
          <a:lstStyle/>
          <a:p>
            <a:pPr>
              <a:spcBef>
                <a:spcPts val="1200"/>
              </a:spcBef>
              <a:spcAft>
                <a:spcPts val="300"/>
              </a:spcAft>
            </a:pPr>
            <a:endParaRPr lang="en-A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pic>
        <p:nvPicPr>
          <p:cNvPr id="3" name="Picture 2" descr="Table&#10;&#10;Description automatically generated">
            <a:extLst>
              <a:ext uri="{FF2B5EF4-FFF2-40B4-BE49-F238E27FC236}">
                <a16:creationId xmlns:a16="http://schemas.microsoft.com/office/drawing/2014/main" id="{4809F82E-89D5-C149-BACF-0A1E3413B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27852"/>
            <a:ext cx="8496944" cy="3738926"/>
          </a:xfrm>
          <a:prstGeom prst="rect">
            <a:avLst/>
          </a:prstGeom>
        </p:spPr>
      </p:pic>
    </p:spTree>
    <p:extLst>
      <p:ext uri="{BB962C8B-B14F-4D97-AF65-F5344CB8AC3E}">
        <p14:creationId xmlns:p14="http://schemas.microsoft.com/office/powerpoint/2010/main" val="210369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3585597"/>
          </a:xfrm>
          <a:prstGeom prst="rect">
            <a:avLst/>
          </a:prstGeom>
          <a:noFill/>
        </p:spPr>
        <p:txBody>
          <a:bodyPr wrap="square" rtlCol="0">
            <a:spAutoFit/>
          </a:bodyPr>
          <a:lstStyle/>
          <a:p>
            <a:pPr>
              <a:spcBef>
                <a:spcPts val="300"/>
              </a:spcBef>
              <a:spcAft>
                <a:spcPts val="300"/>
              </a:spcAft>
            </a:pPr>
            <a:r>
              <a:rPr lang="en-AU" sz="2400" b="1">
                <a:latin typeface="Arial" panose="020B0604020202020204" pitchFamily="34" charset="0"/>
                <a:cs typeface="Arial" panose="020B0604020202020204" pitchFamily="34" charset="0"/>
              </a:rPr>
              <a:t>NAS Website / NAS Student Portal</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Academic Calendar</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NAS Student Handbook</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Group Timetables</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Subject Outlines and Resources</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Links to online lectures / tutorials</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Support Services for students</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Student Opportunities</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Important Sources of Information</a:t>
            </a:r>
          </a:p>
        </p:txBody>
      </p:sp>
    </p:spTree>
    <p:extLst>
      <p:ext uri="{BB962C8B-B14F-4D97-AF65-F5344CB8AC3E}">
        <p14:creationId xmlns:p14="http://schemas.microsoft.com/office/powerpoint/2010/main" val="298981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3585597"/>
          </a:xfrm>
          <a:prstGeom prst="rect">
            <a:avLst/>
          </a:prstGeom>
          <a:noFill/>
        </p:spPr>
        <p:txBody>
          <a:bodyPr wrap="square" rtlCol="0">
            <a:spAutoFit/>
          </a:bodyPr>
          <a:lstStyle/>
          <a:p>
            <a:pPr>
              <a:spcBef>
                <a:spcPts val="300"/>
              </a:spcBef>
              <a:spcAft>
                <a:spcPts val="300"/>
              </a:spcAft>
            </a:pPr>
            <a:r>
              <a:rPr lang="en-AU" sz="2400" b="1">
                <a:latin typeface="Arial" panose="020B0604020202020204" pitchFamily="34" charset="0"/>
                <a:cs typeface="Arial" panose="020B0604020202020204" pitchFamily="34" charset="0"/>
              </a:rPr>
              <a:t>NAS Student Handbook</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Policies &amp; Procedures</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Course / Subject Outlines</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Course rules</a:t>
            </a:r>
          </a:p>
          <a:p>
            <a:pPr marL="342900" indent="-342900">
              <a:spcBef>
                <a:spcPts val="300"/>
              </a:spcBef>
              <a:spcAft>
                <a:spcPts val="300"/>
              </a:spcAft>
              <a:buFont typeface="Arial" panose="020B0604020202020204" pitchFamily="34" charset="0"/>
              <a:buChar char="•"/>
            </a:pPr>
            <a:endParaRPr lang="en-AU" sz="2400">
              <a:latin typeface="Arial" panose="020B0604020202020204" pitchFamily="34" charset="0"/>
              <a:cs typeface="Arial" panose="020B0604020202020204" pitchFamily="34" charset="0"/>
            </a:endParaRPr>
          </a:p>
          <a:p>
            <a:pPr>
              <a:spcBef>
                <a:spcPts val="300"/>
              </a:spcBef>
              <a:spcAft>
                <a:spcPts val="300"/>
              </a:spcAft>
            </a:pPr>
            <a:r>
              <a:rPr lang="en-AU" sz="2400" b="1">
                <a:latin typeface="Arial" panose="020B0604020202020204" pitchFamily="34" charset="0"/>
                <a:cs typeface="Arial" panose="020B0604020202020204" pitchFamily="34" charset="0"/>
              </a:rPr>
              <a:t>NAS Student Services Desk</a:t>
            </a: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Enrolment issues</a:t>
            </a:r>
            <a:endParaRPr lang="en-AU" sz="2400" b="1">
              <a:latin typeface="Arial" panose="020B0604020202020204" pitchFamily="34" charset="0"/>
              <a:cs typeface="Arial" panose="020B0604020202020204" pitchFamily="34" charset="0"/>
            </a:endParaRPr>
          </a:p>
          <a:p>
            <a:pPr marL="342900" indent="-342900">
              <a:spcBef>
                <a:spcPts val="300"/>
              </a:spcBef>
              <a:spcAft>
                <a:spcPts val="300"/>
              </a:spcAft>
              <a:buFont typeface="Arial" panose="020B0604020202020204" pitchFamily="34" charset="0"/>
              <a:buChar char="•"/>
            </a:pPr>
            <a:r>
              <a:rPr lang="en-AU" sz="2400">
                <a:latin typeface="Arial" panose="020B0604020202020204" pitchFamily="34" charset="0"/>
                <a:cs typeface="Arial" panose="020B0604020202020204" pitchFamily="34" charset="0"/>
              </a:rPr>
              <a:t>Student Services</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a:solidFill>
                  <a:schemeClr val="tx1">
                    <a:lumMod val="65000"/>
                    <a:lumOff val="35000"/>
                  </a:schemeClr>
                </a:solidFill>
                <a:latin typeface="Arial" panose="020B0604020202020204" pitchFamily="34" charset="0"/>
                <a:cs typeface="Arial" panose="020B0604020202020204" pitchFamily="34" charset="0"/>
              </a:rPr>
              <a:t>Important Sources of Information</a:t>
            </a:r>
          </a:p>
        </p:txBody>
      </p:sp>
    </p:spTree>
    <p:extLst>
      <p:ext uri="{BB962C8B-B14F-4D97-AF65-F5344CB8AC3E}">
        <p14:creationId xmlns:p14="http://schemas.microsoft.com/office/powerpoint/2010/main" val="57072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4262705"/>
          </a:xfrm>
          <a:prstGeom prst="rect">
            <a:avLst/>
          </a:prstGeom>
          <a:noFill/>
        </p:spPr>
        <p:txBody>
          <a:bodyPr wrap="square" rtlCol="0">
            <a:spAutoFit/>
          </a:bodyPr>
          <a:lstStyle/>
          <a:p>
            <a:pPr>
              <a:spcBef>
                <a:spcPts val="300"/>
              </a:spcBef>
              <a:spcAft>
                <a:spcPts val="300"/>
              </a:spcAft>
            </a:pPr>
            <a:r>
              <a:rPr lang="en-AU" sz="2400" b="1" dirty="0">
                <a:latin typeface="Arial" panose="020B0604020202020204" pitchFamily="34" charset="0"/>
                <a:cs typeface="Arial" panose="020B0604020202020204" pitchFamily="34" charset="0"/>
              </a:rPr>
              <a:t>BFA Coordinator</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Course requirements and advice</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Grievance procedures</a:t>
            </a:r>
          </a:p>
          <a:p>
            <a:pPr>
              <a:spcBef>
                <a:spcPts val="1200"/>
              </a:spcBef>
              <a:spcAft>
                <a:spcPts val="300"/>
              </a:spcAft>
            </a:pPr>
            <a:r>
              <a:rPr lang="en-AU" sz="2400" b="1" dirty="0">
                <a:latin typeface="Arial" panose="020B0604020202020204" pitchFamily="34" charset="0"/>
                <a:cs typeface="Arial" panose="020B0604020202020204" pitchFamily="34" charset="0"/>
              </a:rPr>
              <a:t>Heads of Department / Lecturers</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Subject specific requirements</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Studio and course resources</a:t>
            </a:r>
          </a:p>
          <a:p>
            <a:pPr>
              <a:spcBef>
                <a:spcPts val="1200"/>
              </a:spcBef>
              <a:spcAft>
                <a:spcPts val="300"/>
              </a:spcAft>
            </a:pPr>
            <a:r>
              <a:rPr lang="en-AU" sz="2400" b="1" dirty="0">
                <a:latin typeface="Arial" panose="020B0604020202020204" pitchFamily="34" charset="0"/>
                <a:cs typeface="Arial" panose="020B0604020202020204" pitchFamily="34" charset="0"/>
              </a:rPr>
              <a:t>NAS Registrar / Student Services</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Enrolment and Fees</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Student Support and </a:t>
            </a:r>
            <a:r>
              <a:rPr lang="en-AU" sz="2400" dirty="0" err="1">
                <a:latin typeface="Arial" panose="020B0604020202020204" pitchFamily="34" charset="0"/>
                <a:cs typeface="Arial" panose="020B0604020202020204" pitchFamily="34" charset="0"/>
              </a:rPr>
              <a:t>enquries</a:t>
            </a:r>
            <a:endParaRPr lang="en-A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Important Contacts</a:t>
            </a:r>
          </a:p>
        </p:txBody>
      </p:sp>
    </p:spTree>
    <p:extLst>
      <p:ext uri="{BB962C8B-B14F-4D97-AF65-F5344CB8AC3E}">
        <p14:creationId xmlns:p14="http://schemas.microsoft.com/office/powerpoint/2010/main" val="283430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4185761"/>
          </a:xfrm>
          <a:prstGeom prst="rect">
            <a:avLst/>
          </a:prstGeom>
          <a:noFill/>
        </p:spPr>
        <p:txBody>
          <a:bodyPr wrap="square" rtlCol="0">
            <a:spAutoFit/>
          </a:bodyPr>
          <a:lstStyle/>
          <a:p>
            <a:pPr>
              <a:spcBef>
                <a:spcPts val="300"/>
              </a:spcBef>
              <a:spcAft>
                <a:spcPts val="300"/>
              </a:spcAft>
            </a:pPr>
            <a:r>
              <a:rPr lang="en-AU" sz="2400" b="1" dirty="0">
                <a:latin typeface="Arial" panose="020B0604020202020204" pitchFamily="34" charset="0"/>
                <a:cs typeface="Arial" panose="020B0604020202020204" pitchFamily="34" charset="0"/>
              </a:rPr>
              <a:t>Code of Conduct</a:t>
            </a:r>
          </a:p>
          <a:p>
            <a:pPr>
              <a:spcBef>
                <a:spcPts val="300"/>
              </a:spcBef>
              <a:spcAft>
                <a:spcPts val="300"/>
              </a:spcAft>
            </a:pPr>
            <a:r>
              <a:rPr lang="en-US" sz="2400" i="1" dirty="0">
                <a:latin typeface="Arial" panose="020B0604020202020204" pitchFamily="34" charset="0"/>
                <a:cs typeface="Arial" panose="020B0604020202020204" pitchFamily="34" charset="0"/>
              </a:rPr>
              <a:t>Outlines the standards of conduct expected of students</a:t>
            </a:r>
          </a:p>
          <a:p>
            <a:pPr marL="342900" indent="-342900">
              <a:spcBef>
                <a:spcPts val="1200"/>
              </a:spcBef>
              <a:spcAft>
                <a:spcPts val="300"/>
              </a:spcAft>
              <a:buFont typeface="Arial" panose="020B0604020202020204" pitchFamily="34" charset="0"/>
              <a:buChar char="•"/>
            </a:pPr>
            <a:r>
              <a:rPr lang="en-US" sz="2400" dirty="0">
                <a:latin typeface="Arial" panose="020B0604020202020204" pitchFamily="34" charset="0"/>
                <a:cs typeface="Arial" panose="020B0604020202020204" pitchFamily="34" charset="0"/>
              </a:rPr>
              <a:t>Health &amp; Safety</a:t>
            </a:r>
          </a:p>
          <a:p>
            <a:pPr marL="342900" indent="-342900">
              <a:spcBef>
                <a:spcPts val="300"/>
              </a:spcBef>
              <a:spcAft>
                <a:spcPts val="300"/>
              </a:spcAft>
              <a:buFont typeface="Arial" panose="020B0604020202020204" pitchFamily="34" charset="0"/>
              <a:buChar char="•"/>
            </a:pPr>
            <a:r>
              <a:rPr lang="en-US" sz="2400" dirty="0">
                <a:latin typeface="Arial" panose="020B0604020202020204" pitchFamily="34" charset="0"/>
                <a:cs typeface="Arial" panose="020B0604020202020204" pitchFamily="34" charset="0"/>
              </a:rPr>
              <a:t>Academic Integrity</a:t>
            </a:r>
          </a:p>
          <a:p>
            <a:pPr marL="342900" indent="-342900">
              <a:spcBef>
                <a:spcPts val="300"/>
              </a:spcBef>
              <a:spcAft>
                <a:spcPts val="3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Standards of behaviour</a:t>
            </a:r>
          </a:p>
          <a:p>
            <a:pPr marL="342900" indent="-342900">
              <a:spcBef>
                <a:spcPts val="300"/>
              </a:spcBef>
              <a:spcAft>
                <a:spcPts val="3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Interactions with others</a:t>
            </a:r>
          </a:p>
          <a:p>
            <a:pPr>
              <a:spcBef>
                <a:spcPts val="1200"/>
              </a:spcBef>
              <a:spcAft>
                <a:spcPts val="300"/>
              </a:spcAft>
            </a:pPr>
            <a:r>
              <a:rPr lang="en-US" sz="2400" i="1" dirty="0">
                <a:latin typeface="Arial" panose="020B0604020202020204" pitchFamily="34" charset="0"/>
                <a:cs typeface="Arial" panose="020B0604020202020204" pitchFamily="34" charset="0"/>
              </a:rPr>
              <a:t>All staff and students at NAS should be treated with respect and courtesy</a:t>
            </a:r>
          </a:p>
          <a:p>
            <a:pPr>
              <a:spcBef>
                <a:spcPts val="300"/>
              </a:spcBef>
              <a:spcAft>
                <a:spcPts val="300"/>
              </a:spcAft>
            </a:pPr>
            <a:r>
              <a:rPr lang="en-US" sz="2400" i="1" dirty="0">
                <a:latin typeface="Arial" panose="020B0604020202020204" pitchFamily="34" charset="0"/>
                <a:cs typeface="Arial" panose="020B0604020202020204" pitchFamily="34" charset="0"/>
              </a:rPr>
              <a:t>All staff and students have the right to feel safe</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NAS Policy &amp; Procedure</a:t>
            </a:r>
          </a:p>
        </p:txBody>
      </p:sp>
    </p:spTree>
    <p:extLst>
      <p:ext uri="{BB962C8B-B14F-4D97-AF65-F5344CB8AC3E}">
        <p14:creationId xmlns:p14="http://schemas.microsoft.com/office/powerpoint/2010/main" val="220452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3839513"/>
          </a:xfrm>
          <a:prstGeom prst="rect">
            <a:avLst/>
          </a:prstGeom>
          <a:noFill/>
        </p:spPr>
        <p:txBody>
          <a:bodyPr wrap="square" rtlCol="0">
            <a:spAutoFit/>
          </a:bodyPr>
          <a:lstStyle/>
          <a:p>
            <a:pPr>
              <a:spcBef>
                <a:spcPts val="300"/>
              </a:spcBef>
              <a:spcAft>
                <a:spcPts val="300"/>
              </a:spcAft>
            </a:pPr>
            <a:r>
              <a:rPr lang="en-AU" sz="2400" b="1" dirty="0">
                <a:latin typeface="Arial" panose="020B0604020202020204" pitchFamily="34" charset="0"/>
                <a:cs typeface="Arial" panose="020B0604020202020204" pitchFamily="34" charset="0"/>
              </a:rPr>
              <a:t>Attendance</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All units of study at NAS include an attendance requirement of 80%.</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This means that if you attend less than 80% of the specified contact time then you are at risk of failing to meet the required outcomes of the course.</a:t>
            </a:r>
          </a:p>
          <a:p>
            <a:pPr fontAlgn="base">
              <a:spcBef>
                <a:spcPts val="1200"/>
              </a:spcBef>
              <a:spcAft>
                <a:spcPts val="300"/>
              </a:spcAft>
            </a:pPr>
            <a:r>
              <a:rPr lang="en-AU" sz="2400" b="1" dirty="0">
                <a:latin typeface="Arial" panose="020B0604020202020204" pitchFamily="34" charset="0"/>
                <a:cs typeface="Arial" panose="020B0604020202020204" pitchFamily="34" charset="0"/>
              </a:rPr>
              <a:t>If you have missed a class or classes</a:t>
            </a:r>
          </a:p>
          <a:p>
            <a:pPr fontAlgn="base">
              <a:spcBef>
                <a:spcPts val="300"/>
              </a:spcBef>
              <a:spcAft>
                <a:spcPts val="300"/>
              </a:spcAft>
            </a:pPr>
            <a:r>
              <a:rPr lang="en-AU" sz="2400" dirty="0">
                <a:latin typeface="Arial" panose="020B0604020202020204" pitchFamily="34" charset="0"/>
                <a:cs typeface="Arial" panose="020B0604020202020204" pitchFamily="34" charset="0"/>
              </a:rPr>
              <a:t>Speak to your relevant lecturers regarding any classes you have missed and what you may need to do to catch up.</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NAS Policy &amp; Procedure</a:t>
            </a:r>
          </a:p>
        </p:txBody>
      </p:sp>
    </p:spTree>
    <p:extLst>
      <p:ext uri="{BB962C8B-B14F-4D97-AF65-F5344CB8AC3E}">
        <p14:creationId xmlns:p14="http://schemas.microsoft.com/office/powerpoint/2010/main" val="252397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936" y="476672"/>
            <a:ext cx="7992888" cy="4968552"/>
          </a:xfrm>
        </p:spPr>
        <p:txBody>
          <a:bodyPr>
            <a:normAutofit fontScale="90000"/>
          </a:bodyPr>
          <a:lstStyle/>
          <a:p>
            <a:pPr algn="l">
              <a:spcBef>
                <a:spcPts val="1200"/>
              </a:spcBef>
              <a:spcAft>
                <a:spcPts val="1200"/>
              </a:spcAft>
            </a:pPr>
            <a:r>
              <a:rPr lang="en-AU" sz="4800" b="1" dirty="0">
                <a:latin typeface="Arial" panose="020B0604020202020204" pitchFamily="34" charset="0"/>
                <a:cs typeface="Arial" panose="020B0604020202020204" pitchFamily="34" charset="0"/>
              </a:rPr>
              <a:t>Simon Cooper</a:t>
            </a:r>
            <a:br>
              <a:rPr lang="en-AU" sz="4800" b="1" dirty="0">
                <a:latin typeface="Arial" panose="020B0604020202020204" pitchFamily="34" charset="0"/>
                <a:cs typeface="Arial" panose="020B0604020202020204" pitchFamily="34" charset="0"/>
              </a:rPr>
            </a:br>
            <a:r>
              <a:rPr lang="en-AU" sz="4800" dirty="0">
                <a:latin typeface="Arial" panose="020B0604020202020204" pitchFamily="34" charset="0"/>
                <a:cs typeface="Arial" panose="020B0604020202020204" pitchFamily="34" charset="0"/>
              </a:rPr>
              <a:t>Head of Studies</a:t>
            </a:r>
            <a:br>
              <a:rPr lang="en-AU" sz="4800" dirty="0">
                <a:latin typeface="Arial" panose="020B0604020202020204" pitchFamily="34" charset="0"/>
                <a:cs typeface="Arial" panose="020B0604020202020204" pitchFamily="34" charset="0"/>
              </a:rPr>
            </a:br>
            <a:br>
              <a:rPr lang="en-AU" sz="4800" dirty="0">
                <a:latin typeface="Arial" panose="020B0604020202020204" pitchFamily="34" charset="0"/>
                <a:cs typeface="Arial" panose="020B0604020202020204" pitchFamily="34" charset="0"/>
              </a:rPr>
            </a:br>
            <a:r>
              <a:rPr lang="en-AU" sz="4800" b="1" dirty="0">
                <a:latin typeface="Arial" panose="020B0604020202020204" pitchFamily="34" charset="0"/>
                <a:cs typeface="Arial" panose="020B0604020202020204" pitchFamily="34" charset="0"/>
              </a:rPr>
              <a:t>Lorraine </a:t>
            </a:r>
            <a:r>
              <a:rPr lang="en-AU" sz="4800" b="1" dirty="0" err="1">
                <a:latin typeface="Arial" panose="020B0604020202020204" pitchFamily="34" charset="0"/>
                <a:cs typeface="Arial" panose="020B0604020202020204" pitchFamily="34" charset="0"/>
              </a:rPr>
              <a:t>Kypiotis</a:t>
            </a:r>
            <a:br>
              <a:rPr lang="en-AU" sz="4800" dirty="0">
                <a:latin typeface="Arial" panose="020B0604020202020204" pitchFamily="34" charset="0"/>
                <a:cs typeface="Arial" panose="020B0604020202020204" pitchFamily="34" charset="0"/>
              </a:rPr>
            </a:br>
            <a:r>
              <a:rPr lang="en-AU" sz="4800" dirty="0">
                <a:latin typeface="Arial" panose="020B0604020202020204" pitchFamily="34" charset="0"/>
                <a:cs typeface="Arial" panose="020B0604020202020204" pitchFamily="34" charset="0"/>
              </a:rPr>
              <a:t>BFA Coordinator</a:t>
            </a:r>
            <a:br>
              <a:rPr lang="en-AU" b="1" dirty="0">
                <a:solidFill>
                  <a:srgbClr val="FA4616"/>
                </a:solidFill>
                <a:latin typeface="Arial" panose="020B0604020202020204" pitchFamily="34" charset="0"/>
                <a:cs typeface="Arial" panose="020B0604020202020204" pitchFamily="34" charset="0"/>
              </a:rPr>
            </a:br>
            <a:br>
              <a:rPr lang="en-AU" b="1" dirty="0">
                <a:solidFill>
                  <a:srgbClr val="FA4616"/>
                </a:solidFill>
                <a:latin typeface="Arial" panose="020B0604020202020204" pitchFamily="34" charset="0"/>
                <a:cs typeface="Arial" panose="020B0604020202020204" pitchFamily="34" charset="0"/>
              </a:rPr>
            </a:br>
            <a:endParaRPr lang="en-AU" dirty="0"/>
          </a:p>
        </p:txBody>
      </p:sp>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2200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4262705"/>
          </a:xfrm>
          <a:prstGeom prst="rect">
            <a:avLst/>
          </a:prstGeom>
          <a:noFill/>
        </p:spPr>
        <p:txBody>
          <a:bodyPr wrap="square" rtlCol="0">
            <a:spAutoFit/>
          </a:bodyPr>
          <a:lstStyle/>
          <a:p>
            <a:pPr>
              <a:spcBef>
                <a:spcPts val="300"/>
              </a:spcBef>
              <a:spcAft>
                <a:spcPts val="300"/>
              </a:spcAft>
            </a:pPr>
            <a:r>
              <a:rPr lang="en-AU" sz="2400" b="1" dirty="0">
                <a:latin typeface="Arial" panose="020B0604020202020204" pitchFamily="34" charset="0"/>
                <a:cs typeface="Arial" panose="020B0604020202020204" pitchFamily="34" charset="0"/>
              </a:rPr>
              <a:t>Monday 22 February</a:t>
            </a:r>
          </a:p>
          <a:p>
            <a:pPr>
              <a:spcBef>
                <a:spcPts val="300"/>
              </a:spcBef>
              <a:spcAft>
                <a:spcPts val="300"/>
              </a:spcAft>
            </a:pPr>
            <a:r>
              <a:rPr lang="en-AU" sz="2400" dirty="0">
                <a:latin typeface="Arial" panose="020B0604020202020204" pitchFamily="34" charset="0"/>
                <a:cs typeface="Arial" panose="020B0604020202020204" pitchFamily="34" charset="0"/>
              </a:rPr>
              <a:t>11:40 -12:00	Welcome</a:t>
            </a:r>
          </a:p>
          <a:p>
            <a:pPr>
              <a:spcBef>
                <a:spcPts val="300"/>
              </a:spcBef>
              <a:spcAft>
                <a:spcPts val="300"/>
              </a:spcAft>
            </a:pPr>
            <a:r>
              <a:rPr lang="en-AU" sz="2400" dirty="0">
                <a:latin typeface="Arial" panose="020B0604020202020204" pitchFamily="34" charset="0"/>
                <a:cs typeface="Arial" panose="020B0604020202020204" pitchFamily="34" charset="0"/>
              </a:rPr>
              <a:t>12:00 - 1:00	BBQ Lunch</a:t>
            </a:r>
          </a:p>
          <a:p>
            <a:pPr>
              <a:spcBef>
                <a:spcPts val="300"/>
              </a:spcBef>
              <a:spcAft>
                <a:spcPts val="300"/>
              </a:spcAft>
            </a:pPr>
            <a:r>
              <a:rPr lang="en-AU" sz="2400" dirty="0">
                <a:latin typeface="Arial" panose="020B0604020202020204" pitchFamily="34" charset="0"/>
                <a:cs typeface="Arial" panose="020B0604020202020204" pitchFamily="34" charset="0"/>
              </a:rPr>
              <a:t>1:00 - 2:00	Studio Orientations</a:t>
            </a:r>
          </a:p>
          <a:p>
            <a:pPr>
              <a:spcBef>
                <a:spcPts val="300"/>
              </a:spcBef>
              <a:spcAft>
                <a:spcPts val="300"/>
              </a:spcAft>
            </a:pPr>
            <a:r>
              <a:rPr lang="en-AU" sz="2400" dirty="0">
                <a:latin typeface="Arial" panose="020B0604020202020204" pitchFamily="34" charset="0"/>
                <a:cs typeface="Arial" panose="020B0604020202020204" pitchFamily="34" charset="0"/>
              </a:rPr>
              <a:t>		</a:t>
            </a:r>
            <a:r>
              <a:rPr lang="en-AU" sz="2400" i="1" dirty="0">
                <a:latin typeface="Arial" panose="020B0604020202020204" pitchFamily="34" charset="0"/>
                <a:cs typeface="Arial" panose="020B0604020202020204" pitchFamily="34" charset="0"/>
              </a:rPr>
              <a:t> Painting in B25 – all others as notified</a:t>
            </a:r>
            <a:endParaRPr lang="en-AU" sz="2400" dirty="0">
              <a:latin typeface="Arial" panose="020B0604020202020204" pitchFamily="34" charset="0"/>
              <a:cs typeface="Arial" panose="020B0604020202020204" pitchFamily="34" charset="0"/>
            </a:endParaRPr>
          </a:p>
          <a:p>
            <a:pPr>
              <a:spcBef>
                <a:spcPts val="1200"/>
              </a:spcBef>
              <a:spcAft>
                <a:spcPts val="300"/>
              </a:spcAft>
            </a:pPr>
            <a:r>
              <a:rPr lang="en-AU" sz="2400" b="1" dirty="0">
                <a:latin typeface="Arial" panose="020B0604020202020204" pitchFamily="34" charset="0"/>
                <a:cs typeface="Arial" panose="020B0604020202020204" pitchFamily="34" charset="0"/>
              </a:rPr>
              <a:t>Tuesday 23 – Friday 26 February</a:t>
            </a:r>
          </a:p>
          <a:p>
            <a:pPr>
              <a:spcBef>
                <a:spcPts val="300"/>
              </a:spcBef>
              <a:spcAft>
                <a:spcPts val="300"/>
              </a:spcAft>
            </a:pPr>
            <a:r>
              <a:rPr lang="en-AU" sz="2400" dirty="0">
                <a:latin typeface="Arial" panose="020B0604020202020204" pitchFamily="34" charset="0"/>
                <a:cs typeface="Arial" panose="020B0604020202020204" pitchFamily="34" charset="0"/>
              </a:rPr>
              <a:t>Drawing Week</a:t>
            </a:r>
          </a:p>
          <a:p>
            <a:pPr>
              <a:spcBef>
                <a:spcPts val="1200"/>
              </a:spcBef>
              <a:spcAft>
                <a:spcPts val="300"/>
              </a:spcAft>
            </a:pPr>
            <a:r>
              <a:rPr lang="en-AU" sz="2400" b="1" dirty="0">
                <a:latin typeface="Arial" panose="020B0604020202020204" pitchFamily="34" charset="0"/>
                <a:cs typeface="Arial" panose="020B0604020202020204" pitchFamily="34" charset="0"/>
              </a:rPr>
              <a:t>Friday 26 February</a:t>
            </a:r>
          </a:p>
          <a:p>
            <a:pPr>
              <a:spcBef>
                <a:spcPts val="300"/>
              </a:spcBef>
              <a:spcAft>
                <a:spcPts val="300"/>
              </a:spcAft>
            </a:pPr>
            <a:r>
              <a:rPr lang="en-AU" sz="2400" dirty="0">
                <a:latin typeface="Arial" panose="020B0604020202020204" pitchFamily="34" charset="0"/>
                <a:cs typeface="Arial" panose="020B0604020202020204" pitchFamily="34" charset="0"/>
              </a:rPr>
              <a:t>4:30 - 6:30 PM Welcome Drinks</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Orientation Week</a:t>
            </a:r>
          </a:p>
        </p:txBody>
      </p:sp>
    </p:spTree>
    <p:extLst>
      <p:ext uri="{BB962C8B-B14F-4D97-AF65-F5344CB8AC3E}">
        <p14:creationId xmlns:p14="http://schemas.microsoft.com/office/powerpoint/2010/main" val="77666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3854901"/>
          </a:xfrm>
          <a:prstGeom prst="rect">
            <a:avLst/>
          </a:prstGeom>
          <a:noFill/>
        </p:spPr>
        <p:txBody>
          <a:bodyPr wrap="square" rtlCol="0">
            <a:spAutoFit/>
          </a:bodyPr>
          <a:lstStyle/>
          <a:p>
            <a:pPr>
              <a:spcBef>
                <a:spcPts val="300"/>
              </a:spcBef>
              <a:spcAft>
                <a:spcPts val="300"/>
              </a:spcAft>
            </a:pPr>
            <a:r>
              <a:rPr lang="en-AU" sz="2400" i="1" dirty="0">
                <a:latin typeface="Arial" panose="020B0604020202020204" pitchFamily="34" charset="0"/>
                <a:cs typeface="Arial" panose="020B0604020202020204" pitchFamily="34" charset="0"/>
              </a:rPr>
              <a:t>The last day in which you can enrol in or withdraw from a subject.</a:t>
            </a:r>
            <a:endParaRPr lang="en-AU" sz="2400" dirty="0">
              <a:latin typeface="Arial" panose="020B0604020202020204" pitchFamily="34" charset="0"/>
              <a:cs typeface="Arial" panose="020B0604020202020204" pitchFamily="34" charset="0"/>
            </a:endParaRPr>
          </a:p>
          <a:p>
            <a:pPr>
              <a:spcBef>
                <a:spcPts val="1200"/>
              </a:spcBef>
              <a:spcAft>
                <a:spcPts val="300"/>
              </a:spcAft>
            </a:pPr>
            <a:r>
              <a:rPr lang="en-AU" sz="2400" b="1" dirty="0">
                <a:latin typeface="Arial" panose="020B0604020202020204" pitchFamily="34" charset="0"/>
                <a:cs typeface="Arial" panose="020B0604020202020204" pitchFamily="34" charset="0"/>
              </a:rPr>
              <a:t>Semester 1 only subjects</a:t>
            </a:r>
          </a:p>
          <a:p>
            <a:pPr>
              <a:spcBef>
                <a:spcPts val="300"/>
              </a:spcBef>
              <a:spcAft>
                <a:spcPts val="300"/>
              </a:spcAft>
            </a:pPr>
            <a:r>
              <a:rPr lang="en-AU" sz="2400" dirty="0">
                <a:latin typeface="Arial" panose="020B0604020202020204" pitchFamily="34" charset="0"/>
                <a:cs typeface="Arial" panose="020B0604020202020204" pitchFamily="34" charset="0"/>
              </a:rPr>
              <a:t>24 March 2021</a:t>
            </a:r>
          </a:p>
          <a:p>
            <a:pPr>
              <a:spcBef>
                <a:spcPts val="1200"/>
              </a:spcBef>
              <a:spcAft>
                <a:spcPts val="300"/>
              </a:spcAft>
            </a:pPr>
            <a:r>
              <a:rPr lang="en-AU" sz="2400" b="1" dirty="0">
                <a:latin typeface="Arial" panose="020B0604020202020204" pitchFamily="34" charset="0"/>
                <a:cs typeface="Arial" panose="020B0604020202020204" pitchFamily="34" charset="0"/>
              </a:rPr>
              <a:t>Semester 1 &amp; 2 (Full Year) Subjects</a:t>
            </a:r>
          </a:p>
          <a:p>
            <a:pPr>
              <a:spcBef>
                <a:spcPts val="300"/>
              </a:spcBef>
              <a:spcAft>
                <a:spcPts val="300"/>
              </a:spcAft>
            </a:pPr>
            <a:r>
              <a:rPr lang="en-AU" sz="2400" dirty="0">
                <a:latin typeface="Arial" panose="020B0604020202020204" pitchFamily="34" charset="0"/>
                <a:cs typeface="Arial" panose="020B0604020202020204" pitchFamily="34" charset="0"/>
              </a:rPr>
              <a:t>21 April 2021</a:t>
            </a:r>
          </a:p>
          <a:p>
            <a:pPr>
              <a:spcBef>
                <a:spcPts val="1200"/>
              </a:spcBef>
              <a:spcAft>
                <a:spcPts val="300"/>
              </a:spcAft>
            </a:pPr>
            <a:r>
              <a:rPr lang="en-AU" sz="2400" b="1" dirty="0">
                <a:latin typeface="Arial" panose="020B0604020202020204" pitchFamily="34" charset="0"/>
                <a:cs typeface="Arial" panose="020B0604020202020204" pitchFamily="34" charset="0"/>
              </a:rPr>
              <a:t>Semester 2 only subjects</a:t>
            </a:r>
          </a:p>
          <a:p>
            <a:pPr>
              <a:spcBef>
                <a:spcPts val="300"/>
              </a:spcBef>
              <a:spcAft>
                <a:spcPts val="300"/>
              </a:spcAft>
            </a:pPr>
            <a:r>
              <a:rPr lang="en-AU" sz="2400" dirty="0">
                <a:latin typeface="Arial" panose="020B0604020202020204" pitchFamily="34" charset="0"/>
                <a:cs typeface="Arial" panose="020B0604020202020204" pitchFamily="34" charset="0"/>
              </a:rPr>
              <a:t>12 August 2021</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Enrolment Census Dates</a:t>
            </a:r>
          </a:p>
        </p:txBody>
      </p:sp>
    </p:spTree>
    <p:extLst>
      <p:ext uri="{BB962C8B-B14F-4D97-AF65-F5344CB8AC3E}">
        <p14:creationId xmlns:p14="http://schemas.microsoft.com/office/powerpoint/2010/main" val="85212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3916457"/>
          </a:xfrm>
          <a:prstGeom prst="rect">
            <a:avLst/>
          </a:prstGeom>
          <a:noFill/>
        </p:spPr>
        <p:txBody>
          <a:bodyPr wrap="square" rtlCol="0">
            <a:spAutoFit/>
          </a:bodyPr>
          <a:lstStyle/>
          <a:p>
            <a:pPr>
              <a:spcBef>
                <a:spcPts val="300"/>
              </a:spcBef>
              <a:spcAft>
                <a:spcPts val="300"/>
              </a:spcAft>
            </a:pPr>
            <a:r>
              <a:rPr lang="en-AU" sz="2400" dirty="0">
                <a:latin typeface="Arial" panose="020B0604020202020204" pitchFamily="34" charset="0"/>
                <a:cs typeface="Arial" panose="020B0604020202020204" pitchFamily="34" charset="0"/>
              </a:rPr>
              <a:t>All students issued with an @</a:t>
            </a:r>
            <a:r>
              <a:rPr lang="en-AU" sz="2400" dirty="0" err="1">
                <a:latin typeface="Arial" panose="020B0604020202020204" pitchFamily="34" charset="0"/>
                <a:cs typeface="Arial" panose="020B0604020202020204" pitchFamily="34" charset="0"/>
              </a:rPr>
              <a:t>nas</a:t>
            </a:r>
            <a:r>
              <a:rPr lang="en-AU" sz="2400" dirty="0">
                <a:latin typeface="Arial" panose="020B0604020202020204" pitchFamily="34" charset="0"/>
                <a:cs typeface="Arial" panose="020B0604020202020204" pitchFamily="34" charset="0"/>
              </a:rPr>
              <a:t> domain email address / Microsoft Office 365 account</a:t>
            </a:r>
          </a:p>
          <a:p>
            <a:pPr>
              <a:spcBef>
                <a:spcPts val="300"/>
              </a:spcBef>
              <a:spcAft>
                <a:spcPts val="300"/>
              </a:spcAft>
            </a:pPr>
            <a:r>
              <a:rPr lang="en-AU" sz="2400" b="1" dirty="0">
                <a:latin typeface="Arial" panose="020B0604020202020204" pitchFamily="34" charset="0"/>
                <a:cs typeface="Arial" panose="020B0604020202020204" pitchFamily="34" charset="0"/>
              </a:rPr>
              <a:t>Please activate your account</a:t>
            </a:r>
          </a:p>
          <a:p>
            <a:pPr>
              <a:spcBef>
                <a:spcPts val="300"/>
              </a:spcBef>
              <a:spcAft>
                <a:spcPts val="300"/>
              </a:spcAft>
            </a:pPr>
            <a:r>
              <a:rPr lang="en-AU" sz="2400" dirty="0">
                <a:latin typeface="Arial" panose="020B0604020202020204" pitchFamily="34" charset="0"/>
                <a:cs typeface="Arial" panose="020B0604020202020204" pitchFamily="34" charset="0"/>
              </a:rPr>
              <a:t>Your NAS Office 365 credentials can be utilised for accessing a range of NAS systems including:</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NAS Student Portal</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NAS Student </a:t>
            </a:r>
            <a:r>
              <a:rPr lang="en-AU" sz="2400" dirty="0" err="1">
                <a:latin typeface="Arial" panose="020B0604020202020204" pitchFamily="34" charset="0"/>
                <a:cs typeface="Arial" panose="020B0604020202020204" pitchFamily="34" charset="0"/>
              </a:rPr>
              <a:t>Wifi</a:t>
            </a:r>
            <a:endParaRPr lang="en-AU" sz="2400" dirty="0">
              <a:latin typeface="Arial" panose="020B0604020202020204" pitchFamily="34" charset="0"/>
              <a:cs typeface="Arial" panose="020B0604020202020204" pitchFamily="34" charset="0"/>
            </a:endParaRPr>
          </a:p>
          <a:p>
            <a:pPr>
              <a:spcBef>
                <a:spcPts val="1200"/>
              </a:spcBef>
              <a:spcAft>
                <a:spcPts val="300"/>
              </a:spcAft>
            </a:pPr>
            <a:r>
              <a:rPr lang="en-AU" sz="2400" i="1" dirty="0">
                <a:latin typeface="Arial" panose="020B0604020202020204" pitchFamily="34" charset="0"/>
                <a:cs typeface="Arial" panose="020B0604020202020204" pitchFamily="34" charset="0"/>
              </a:rPr>
              <a:t>In 2021 NAS will be utilising @</a:t>
            </a:r>
            <a:r>
              <a:rPr lang="en-AU" sz="2400" i="1" dirty="0" err="1">
                <a:latin typeface="Arial" panose="020B0604020202020204" pitchFamily="34" charset="0"/>
                <a:cs typeface="Arial" panose="020B0604020202020204" pitchFamily="34" charset="0"/>
              </a:rPr>
              <a:t>nas</a:t>
            </a:r>
            <a:r>
              <a:rPr lang="en-AU" sz="2400" i="1" dirty="0">
                <a:latin typeface="Arial" panose="020B0604020202020204" pitchFamily="34" charset="0"/>
                <a:cs typeface="Arial" panose="020B0604020202020204" pitchFamily="34" charset="0"/>
              </a:rPr>
              <a:t> domain email address for all communications with students.</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a:solidFill>
                  <a:schemeClr val="tx1">
                    <a:lumMod val="65000"/>
                    <a:lumOff val="35000"/>
                  </a:schemeClr>
                </a:solidFill>
                <a:latin typeface="Arial" panose="020B0604020202020204" pitchFamily="34" charset="0"/>
                <a:cs typeface="Arial" panose="020B0604020202020204" pitchFamily="34" charset="0"/>
              </a:rPr>
              <a:t>NAS Student Email Address</a:t>
            </a:r>
          </a:p>
        </p:txBody>
      </p:sp>
    </p:spTree>
    <p:extLst>
      <p:ext uri="{BB962C8B-B14F-4D97-AF65-F5344CB8AC3E}">
        <p14:creationId xmlns:p14="http://schemas.microsoft.com/office/powerpoint/2010/main" val="61960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4632037"/>
          </a:xfrm>
          <a:prstGeom prst="rect">
            <a:avLst/>
          </a:prstGeom>
          <a:noFill/>
        </p:spPr>
        <p:txBody>
          <a:bodyPr wrap="square" rtlCol="0">
            <a:spAutoFit/>
          </a:bodyPr>
          <a:lstStyle/>
          <a:p>
            <a:pPr>
              <a:spcBef>
                <a:spcPts val="300"/>
              </a:spcBef>
              <a:spcAft>
                <a:spcPts val="300"/>
              </a:spcAft>
            </a:pPr>
            <a:r>
              <a:rPr lang="en-AU" sz="2400" b="1" dirty="0">
                <a:latin typeface="Arial" panose="020B0604020202020204" pitchFamily="34" charset="0"/>
                <a:cs typeface="Arial" panose="020B0604020202020204" pitchFamily="34" charset="0"/>
              </a:rPr>
              <a:t>Campus Protocols</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QR Code Check-in (Service NSW app)</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Maintenance of good hand and respiratory hygiene</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Social Distancing</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Staggered start times </a:t>
            </a:r>
          </a:p>
          <a:p>
            <a:pPr>
              <a:spcBef>
                <a:spcPts val="300"/>
              </a:spcBef>
              <a:spcAft>
                <a:spcPts val="300"/>
              </a:spcAft>
            </a:pPr>
            <a:r>
              <a:rPr lang="en-AU" sz="2400" b="1" i="1" dirty="0">
                <a:latin typeface="Arial" panose="020B0604020202020204" pitchFamily="34" charset="0"/>
                <a:cs typeface="Arial" panose="020B0604020202020204" pitchFamily="34" charset="0"/>
              </a:rPr>
              <a:t>Please do not attend NAS if you are experiencing cold or flu symptoms</a:t>
            </a:r>
          </a:p>
          <a:p>
            <a:pPr>
              <a:spcBef>
                <a:spcPts val="600"/>
              </a:spcBef>
              <a:spcAft>
                <a:spcPts val="300"/>
              </a:spcAft>
            </a:pPr>
            <a:r>
              <a:rPr lang="en-AU" sz="2400" b="1" dirty="0">
                <a:latin typeface="Arial" panose="020B0604020202020204" pitchFamily="34" charset="0"/>
                <a:cs typeface="Arial" panose="020B0604020202020204" pitchFamily="34" charset="0"/>
              </a:rPr>
              <a:t>Studio / Workshop Protocols</a:t>
            </a:r>
          </a:p>
          <a:p>
            <a:pPr>
              <a:spcBef>
                <a:spcPts val="600"/>
              </a:spcBef>
              <a:spcAft>
                <a:spcPts val="300"/>
              </a:spcAft>
            </a:pPr>
            <a:r>
              <a:rPr lang="en-AU" sz="2400" b="1" dirty="0" err="1">
                <a:latin typeface="Arial" panose="020B0604020202020204" pitchFamily="34" charset="0"/>
                <a:cs typeface="Arial" panose="020B0604020202020204" pitchFamily="34" charset="0"/>
              </a:rPr>
              <a:t>Covid</a:t>
            </a:r>
            <a:r>
              <a:rPr lang="en-AU" sz="2400" b="1" dirty="0">
                <a:latin typeface="Arial" panose="020B0604020202020204" pitchFamily="34" charset="0"/>
                <a:cs typeface="Arial" panose="020B0604020202020204" pitchFamily="34" charset="0"/>
              </a:rPr>
              <a:t> Safety Guidelines</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Available on NAS Student Portal</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err="1">
                <a:solidFill>
                  <a:schemeClr val="tx1">
                    <a:lumMod val="65000"/>
                    <a:lumOff val="35000"/>
                  </a:schemeClr>
                </a:solidFill>
                <a:latin typeface="Arial" panose="020B0604020202020204" pitchFamily="34" charset="0"/>
                <a:cs typeface="Arial" panose="020B0604020202020204" pitchFamily="34" charset="0"/>
              </a:rPr>
              <a:t>Covid</a:t>
            </a:r>
            <a:r>
              <a:rPr lang="en-AU" sz="2800" b="1" dirty="0">
                <a:solidFill>
                  <a:schemeClr val="tx1">
                    <a:lumMod val="65000"/>
                    <a:lumOff val="35000"/>
                  </a:schemeClr>
                </a:solidFill>
                <a:latin typeface="Arial" panose="020B0604020202020204" pitchFamily="34" charset="0"/>
                <a:cs typeface="Arial" panose="020B0604020202020204" pitchFamily="34" charset="0"/>
              </a:rPr>
              <a:t> Safety at NAS</a:t>
            </a:r>
          </a:p>
        </p:txBody>
      </p:sp>
    </p:spTree>
    <p:extLst>
      <p:ext uri="{BB962C8B-B14F-4D97-AF65-F5344CB8AC3E}">
        <p14:creationId xmlns:p14="http://schemas.microsoft.com/office/powerpoint/2010/main" val="3249414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573816"/>
            <a:ext cx="8373894" cy="4016484"/>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Current Government guidelines recommend limiting the capacity of indoor spaces to 1 person per 2 SQM</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Government recommendations regarding physical distancing (1.5m) remain in place.</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The capacity of all teaching spaces to meet this requirement has been assessed and is marked at the entrance to all rooms.</a:t>
            </a:r>
          </a:p>
          <a:p>
            <a:pPr marL="342900"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In the event that a class size exceeds a room’s capacity to accommodate physical distancing, the use of face masks is recommended.</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954107"/>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Room Capacities and Social Distancing at NAS</a:t>
            </a:r>
          </a:p>
        </p:txBody>
      </p:sp>
    </p:spTree>
    <p:extLst>
      <p:ext uri="{BB962C8B-B14F-4D97-AF65-F5344CB8AC3E}">
        <p14:creationId xmlns:p14="http://schemas.microsoft.com/office/powerpoint/2010/main" val="1013336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3801041"/>
          </a:xfrm>
          <a:prstGeom prst="rect">
            <a:avLst/>
          </a:prstGeom>
          <a:noFill/>
        </p:spPr>
        <p:txBody>
          <a:bodyPr wrap="square" rtlCol="0">
            <a:spAutoFit/>
          </a:bodyPr>
          <a:lstStyle/>
          <a:p>
            <a:pPr marL="342900" indent="-342900">
              <a:spcBef>
                <a:spcPts val="300"/>
              </a:spcBef>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Under current government regulations, the wearing of a facemask is only compulsory in specific circumstances.</a:t>
            </a:r>
          </a:p>
          <a:p>
            <a:pPr marL="342900" indent="-342900">
              <a:spcBef>
                <a:spcPts val="300"/>
              </a:spcBef>
              <a:spcAft>
                <a:spcPts val="1200"/>
              </a:spcAft>
              <a:buFont typeface="Arial" panose="020B0604020202020204" pitchFamily="34" charset="0"/>
              <a:buChar char="•"/>
            </a:pPr>
            <a:r>
              <a:rPr lang="en-AU" sz="2400" dirty="0">
                <a:latin typeface="Arial" panose="020B0604020202020204" pitchFamily="34" charset="0"/>
                <a:cs typeface="Arial" panose="020B0604020202020204" pitchFamily="34" charset="0"/>
              </a:rPr>
              <a:t>In situations where physical distancing may not be possible, the use of face masks is recommended.</a:t>
            </a:r>
          </a:p>
          <a:p>
            <a:pPr marL="342900" indent="-342900">
              <a:spcBef>
                <a:spcPts val="300"/>
              </a:spcBef>
              <a:spcAft>
                <a:spcPts val="1200"/>
              </a:spcAft>
              <a:buFont typeface="Arial" panose="020B0604020202020204" pitchFamily="34" charset="0"/>
              <a:buChar char="•"/>
            </a:pPr>
            <a:r>
              <a:rPr lang="en-AU" sz="2400" b="1" dirty="0">
                <a:latin typeface="Arial" panose="020B0604020202020204" pitchFamily="34" charset="0"/>
                <a:cs typeface="Arial" panose="020B0604020202020204" pitchFamily="34" charset="0"/>
              </a:rPr>
              <a:t>Students should carry a clean face mask on them at all times and wear it in appropriate circumstances. Please note that NAS does not provide face masks to students - it is a responsibility of all students to provide their own face mask.</a:t>
            </a:r>
            <a:endParaRPr lang="en-A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Use of Facemasks at NAS</a:t>
            </a:r>
          </a:p>
        </p:txBody>
      </p:sp>
    </p:spTree>
    <p:extLst>
      <p:ext uri="{BB962C8B-B14F-4D97-AF65-F5344CB8AC3E}">
        <p14:creationId xmlns:p14="http://schemas.microsoft.com/office/powerpoint/2010/main" val="3297352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936" y="476672"/>
            <a:ext cx="7992888" cy="4320480"/>
          </a:xfrm>
        </p:spPr>
        <p:txBody>
          <a:bodyPr>
            <a:normAutofit/>
          </a:bodyPr>
          <a:lstStyle/>
          <a:p>
            <a:pPr algn="l"/>
            <a:r>
              <a:rPr lang="en-AU" sz="4800" b="1" dirty="0">
                <a:latin typeface="Arial" panose="020B0604020202020204" pitchFamily="34" charset="0"/>
                <a:cs typeface="Arial" panose="020B0604020202020204" pitchFamily="34" charset="0"/>
              </a:rPr>
              <a:t>2</a:t>
            </a:r>
            <a:r>
              <a:rPr lang="en-AU" sz="4800" b="1" baseline="30000" dirty="0">
                <a:latin typeface="Arial" panose="020B0604020202020204" pitchFamily="34" charset="0"/>
                <a:cs typeface="Arial" panose="020B0604020202020204" pitchFamily="34" charset="0"/>
              </a:rPr>
              <a:t>nd</a:t>
            </a:r>
            <a:r>
              <a:rPr lang="en-AU" sz="4800" b="1" dirty="0">
                <a:latin typeface="Arial" panose="020B0604020202020204" pitchFamily="34" charset="0"/>
                <a:cs typeface="Arial" panose="020B0604020202020204" pitchFamily="34" charset="0"/>
              </a:rPr>
              <a:t> Year Drawing Orientation</a:t>
            </a:r>
            <a:br>
              <a:rPr lang="en-AU" sz="4800" dirty="0">
                <a:latin typeface="Arial" panose="020B0604020202020204" pitchFamily="34" charset="0"/>
                <a:cs typeface="Arial" panose="020B0604020202020204" pitchFamily="34" charset="0"/>
              </a:rPr>
            </a:br>
            <a:br>
              <a:rPr lang="en-AU" sz="4800" dirty="0">
                <a:latin typeface="Arial" panose="020B0604020202020204" pitchFamily="34" charset="0"/>
                <a:cs typeface="Arial" panose="020B0604020202020204" pitchFamily="34" charset="0"/>
              </a:rPr>
            </a:br>
            <a:r>
              <a:rPr lang="en-AU" sz="4800" b="1" dirty="0">
                <a:latin typeface="Arial" panose="020B0604020202020204" pitchFamily="34" charset="0"/>
                <a:cs typeface="Arial" panose="020B0604020202020204" pitchFamily="34" charset="0"/>
              </a:rPr>
              <a:t>Dr Maryanne Coutts</a:t>
            </a:r>
            <a:br>
              <a:rPr lang="en-AU" sz="4800" dirty="0">
                <a:latin typeface="Arial" panose="020B0604020202020204" pitchFamily="34" charset="0"/>
                <a:cs typeface="Arial" panose="020B0604020202020204" pitchFamily="34" charset="0"/>
              </a:rPr>
            </a:br>
            <a:r>
              <a:rPr lang="en-AU" sz="4800" dirty="0">
                <a:latin typeface="Arial" panose="020B0604020202020204" pitchFamily="34" charset="0"/>
                <a:cs typeface="Arial" panose="020B0604020202020204" pitchFamily="34" charset="0"/>
              </a:rPr>
              <a:t>Head of Drawing</a:t>
            </a:r>
            <a:endParaRPr lang="en-AU" dirty="0"/>
          </a:p>
        </p:txBody>
      </p:sp>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95566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4409610E-CE00-429D-BDA9-DB82C2538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72" y="3118600"/>
            <a:ext cx="6271199" cy="2543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C61D92-06BB-456C-A68E-28603C87227B}"/>
              </a:ext>
            </a:extLst>
          </p:cNvPr>
          <p:cNvSpPr txBox="1"/>
          <p:nvPr/>
        </p:nvSpPr>
        <p:spPr>
          <a:xfrm>
            <a:off x="145708" y="1095422"/>
            <a:ext cx="4471988" cy="415498"/>
          </a:xfrm>
          <a:prstGeom prst="rect">
            <a:avLst/>
          </a:prstGeom>
          <a:solidFill>
            <a:schemeClr val="bg1"/>
          </a:solidFill>
        </p:spPr>
        <p:txBody>
          <a:bodyPr wrap="square" rtlCol="0">
            <a:spAutoFit/>
          </a:bodyPr>
          <a:lstStyle/>
          <a:p>
            <a:r>
              <a:rPr lang="en-AU" sz="2100" b="1" dirty="0">
                <a:latin typeface="Akzidenz-Grotesk Std Super" panose="02000503050000020004" pitchFamily="50" charset="0"/>
                <a:cs typeface="Arial" panose="020B0604020202020204" pitchFamily="34" charset="0"/>
              </a:rPr>
              <a:t>SKIN DEEP </a:t>
            </a:r>
          </a:p>
        </p:txBody>
      </p:sp>
      <p:sp>
        <p:nvSpPr>
          <p:cNvPr id="8" name="TextBox 7">
            <a:extLst>
              <a:ext uri="{FF2B5EF4-FFF2-40B4-BE49-F238E27FC236}">
                <a16:creationId xmlns:a16="http://schemas.microsoft.com/office/drawing/2014/main" id="{D4B12FC3-FC7B-4CAA-AE16-09F2D8B7B193}"/>
              </a:ext>
            </a:extLst>
          </p:cNvPr>
          <p:cNvSpPr txBox="1"/>
          <p:nvPr/>
        </p:nvSpPr>
        <p:spPr>
          <a:xfrm>
            <a:off x="100012" y="1576097"/>
            <a:ext cx="4471988" cy="1477328"/>
          </a:xfrm>
          <a:prstGeom prst="rect">
            <a:avLst/>
          </a:prstGeom>
          <a:noFill/>
        </p:spPr>
        <p:txBody>
          <a:bodyPr wrap="square" rtlCol="0">
            <a:spAutoFit/>
          </a:bodyPr>
          <a:lstStyle/>
          <a:p>
            <a:r>
              <a:rPr lang="en-AU" sz="1500" b="0" i="0" dirty="0">
                <a:solidFill>
                  <a:schemeClr val="bg1"/>
                </a:solidFill>
                <a:effectLst/>
                <a:latin typeface="Akzidenz-Grotesk Std Light" panose="02000506040000020003" pitchFamily="50" charset="0"/>
              </a:rPr>
              <a:t>Cell Block Theatre</a:t>
            </a:r>
            <a:br>
              <a:rPr lang="en-AU" sz="1500" dirty="0">
                <a:solidFill>
                  <a:schemeClr val="bg1"/>
                </a:solidFill>
                <a:latin typeface="Akzidenz-Grotesk Std Light" panose="02000506040000020003" pitchFamily="50" charset="0"/>
              </a:rPr>
            </a:br>
            <a:r>
              <a:rPr lang="en-AU" sz="1500" b="0" i="0" dirty="0">
                <a:solidFill>
                  <a:schemeClr val="bg1"/>
                </a:solidFill>
                <a:effectLst/>
                <a:latin typeface="Akzidenz-Grotesk Std Light" panose="02000506040000020003" pitchFamily="50" charset="0"/>
              </a:rPr>
              <a:t>19, 20, 21, 26, 27, 28 February</a:t>
            </a:r>
            <a:br>
              <a:rPr lang="en-AU" sz="1500" dirty="0">
                <a:solidFill>
                  <a:schemeClr val="bg1"/>
                </a:solidFill>
                <a:latin typeface="Akzidenz-Grotesk Std Light" panose="02000506040000020003" pitchFamily="50" charset="0"/>
              </a:rPr>
            </a:br>
            <a:r>
              <a:rPr lang="en-AU" sz="1500" b="0" i="0" dirty="0">
                <a:solidFill>
                  <a:schemeClr val="bg1"/>
                </a:solidFill>
                <a:effectLst/>
                <a:latin typeface="Akzidenz-Grotesk Std Light" panose="02000506040000020003" pitchFamily="50" charset="0"/>
              </a:rPr>
              <a:t>7pm and 8pm Fridays and Saturdays; 5pm and 6pm Sundays</a:t>
            </a:r>
            <a:br>
              <a:rPr lang="en-AU" sz="1500" dirty="0">
                <a:solidFill>
                  <a:schemeClr val="bg1"/>
                </a:solidFill>
                <a:latin typeface="Akzidenz-Grotesk Std Light" panose="02000506040000020003" pitchFamily="50" charset="0"/>
              </a:rPr>
            </a:br>
            <a:r>
              <a:rPr lang="en-AU" sz="1500" dirty="0">
                <a:solidFill>
                  <a:schemeClr val="bg1"/>
                </a:solidFill>
                <a:latin typeface="Akzidenz-Grotesk Std Light" panose="02000506040000020003" pitchFamily="50" charset="0"/>
              </a:rPr>
              <a:t>Tickets are </a:t>
            </a:r>
            <a:r>
              <a:rPr lang="en-AU" sz="1500" b="0" i="0" dirty="0">
                <a:solidFill>
                  <a:schemeClr val="bg1"/>
                </a:solidFill>
                <a:effectLst/>
                <a:latin typeface="Akzidenz-Grotesk Std Light" panose="02000506040000020003" pitchFamily="50" charset="0"/>
              </a:rPr>
              <a:t>FREE use code </a:t>
            </a:r>
            <a:r>
              <a:rPr lang="en-AU" sz="1500" b="1" i="0" dirty="0">
                <a:solidFill>
                  <a:schemeClr val="bg1"/>
                </a:solidFill>
                <a:effectLst/>
                <a:latin typeface="Akzidenz-Grotesk Std Light" panose="02000506040000020003" pitchFamily="50" charset="0"/>
              </a:rPr>
              <a:t>NASFAMILY</a:t>
            </a:r>
            <a:r>
              <a:rPr lang="en-AU" sz="1500" b="0" i="0" dirty="0">
                <a:solidFill>
                  <a:schemeClr val="bg1"/>
                </a:solidFill>
                <a:effectLst/>
                <a:latin typeface="Akzidenz-Grotesk Std Light" panose="02000506040000020003" pitchFamily="50" charset="0"/>
              </a:rPr>
              <a:t> </a:t>
            </a:r>
            <a:br>
              <a:rPr lang="en-AU" sz="1500" b="0" i="0" dirty="0">
                <a:solidFill>
                  <a:schemeClr val="bg1"/>
                </a:solidFill>
                <a:effectLst/>
                <a:latin typeface="Akzidenz-Grotesk Std Light" panose="02000506040000020003" pitchFamily="50" charset="0"/>
              </a:rPr>
            </a:br>
            <a:r>
              <a:rPr lang="en-AU" sz="1500" b="0" i="0" dirty="0">
                <a:solidFill>
                  <a:schemeClr val="bg1"/>
                </a:solidFill>
                <a:effectLst/>
                <a:latin typeface="Akzidenz-Grotesk Std Light" panose="02000506040000020003" pitchFamily="50" charset="0"/>
              </a:rPr>
              <a:t>book @ nas.edu.au </a:t>
            </a:r>
            <a:endParaRPr lang="en-AU" sz="1500" dirty="0">
              <a:solidFill>
                <a:schemeClr val="bg1"/>
              </a:solidFill>
              <a:latin typeface="Akzidenz-Grotesk Std Light" panose="02000506040000020003" pitchFamily="50" charset="0"/>
              <a:cs typeface="Arial" panose="020B0604020202020204" pitchFamily="34" charset="0"/>
            </a:endParaRPr>
          </a:p>
        </p:txBody>
      </p:sp>
      <p:cxnSp>
        <p:nvCxnSpPr>
          <p:cNvPr id="10" name="Straight Connector 9">
            <a:extLst>
              <a:ext uri="{FF2B5EF4-FFF2-40B4-BE49-F238E27FC236}">
                <a16:creationId xmlns:a16="http://schemas.microsoft.com/office/drawing/2014/main" id="{44C2A431-B0F2-4B93-8A2E-2509B9994EE1}"/>
              </a:ext>
            </a:extLst>
          </p:cNvPr>
          <p:cNvCxnSpPr>
            <a:cxnSpLocks/>
          </p:cNvCxnSpPr>
          <p:nvPr/>
        </p:nvCxnSpPr>
        <p:spPr>
          <a:xfrm>
            <a:off x="4850606" y="1000942"/>
            <a:ext cx="0" cy="48692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9F6633-7AE4-4E91-A82B-80463D260502}"/>
              </a:ext>
            </a:extLst>
          </p:cNvPr>
          <p:cNvSpPr txBox="1"/>
          <p:nvPr/>
        </p:nvSpPr>
        <p:spPr>
          <a:xfrm>
            <a:off x="5043489" y="1184931"/>
            <a:ext cx="3855508" cy="4755148"/>
          </a:xfrm>
          <a:prstGeom prst="rect">
            <a:avLst/>
          </a:prstGeom>
          <a:noFill/>
        </p:spPr>
        <p:txBody>
          <a:bodyPr wrap="square" rtlCol="0">
            <a:spAutoFit/>
          </a:bodyPr>
          <a:lstStyle/>
          <a:p>
            <a:pPr algn="l" fontAlgn="base"/>
            <a:r>
              <a:rPr lang="en-AU" sz="1500" b="1" i="0" dirty="0">
                <a:solidFill>
                  <a:schemeClr val="bg1"/>
                </a:solidFill>
                <a:effectLst/>
                <a:latin typeface="AkzidenzGroteskLt"/>
              </a:rPr>
              <a:t>SKIN DEEP </a:t>
            </a:r>
            <a:r>
              <a:rPr lang="en-AU" sz="1500" b="0" i="0" dirty="0">
                <a:solidFill>
                  <a:schemeClr val="bg1"/>
                </a:solidFill>
                <a:effectLst/>
                <a:latin typeface="AkzidenzGroteskLt"/>
              </a:rPr>
              <a:t>is an interactive exhibition and series of performances that presents intimate and personal stories of LGBTQI+ people through their tattooed bodies and stories, celebrating diversity, defiance and body art.</a:t>
            </a:r>
          </a:p>
          <a:p>
            <a:pPr algn="l" fontAlgn="base"/>
            <a:endParaRPr lang="en-AU" sz="1500" b="0" i="0" dirty="0">
              <a:solidFill>
                <a:schemeClr val="bg1"/>
              </a:solidFill>
              <a:effectLst/>
              <a:latin typeface="AkzidenzGroteskLt"/>
            </a:endParaRPr>
          </a:p>
          <a:p>
            <a:pPr algn="l" fontAlgn="base"/>
            <a:r>
              <a:rPr lang="en-AU" sz="1500" b="0" i="0" dirty="0">
                <a:solidFill>
                  <a:schemeClr val="bg1"/>
                </a:solidFill>
                <a:effectLst/>
                <a:latin typeface="AkzidenzGroteskLt"/>
              </a:rPr>
              <a:t>Powerhouse Director and Choreographer, Meryl Tankard, will work with community members and aerialist, The Amazing Ari, to present a beautiful performance of movement and dance that will slowly reveal the performer’s body tattoos, unveiling secrets and hidden stories. The Performance will be accompanied by arias of unrequited love by The Song Company.</a:t>
            </a:r>
          </a:p>
          <a:p>
            <a:pPr algn="l" fontAlgn="base"/>
            <a:endParaRPr lang="en-AU" sz="1500" b="0" i="0" dirty="0">
              <a:solidFill>
                <a:schemeClr val="bg1"/>
              </a:solidFill>
              <a:effectLst/>
              <a:latin typeface="AkzidenzGroteskLt"/>
            </a:endParaRPr>
          </a:p>
          <a:p>
            <a:pPr algn="l" fontAlgn="base"/>
            <a:r>
              <a:rPr lang="en-AU" sz="1500" b="0" i="0" dirty="0">
                <a:solidFill>
                  <a:schemeClr val="bg1"/>
                </a:solidFill>
                <a:effectLst/>
                <a:latin typeface="AkzidenzGroteskLt"/>
              </a:rPr>
              <a:t>18+</a:t>
            </a:r>
          </a:p>
          <a:p>
            <a:pPr algn="l" fontAlgn="base"/>
            <a:r>
              <a:rPr lang="en-AU" sz="1500" b="0" i="1" dirty="0">
                <a:solidFill>
                  <a:schemeClr val="bg1"/>
                </a:solidFill>
                <a:effectLst/>
                <a:latin typeface="AkzidenzGroteskLt"/>
              </a:rPr>
              <a:t>Please note body nudity will be included as part of the exhibition and performances</a:t>
            </a:r>
            <a:endParaRPr lang="en-AU" sz="1200" b="0" i="0" dirty="0">
              <a:solidFill>
                <a:srgbClr val="222222"/>
              </a:solidFill>
              <a:effectLst/>
              <a:latin typeface="AkzidenzGroteskLt"/>
            </a:endParaRPr>
          </a:p>
          <a:p>
            <a:endParaRPr lang="en-AU" sz="2700" baseline="30000" dirty="0">
              <a:latin typeface="Bahnschrift" panose="020B0502040204020203" pitchFamily="34" charset="0"/>
              <a:cs typeface="Arial" panose="020B0604020202020204" pitchFamily="34" charset="0"/>
            </a:endParaRPr>
          </a:p>
        </p:txBody>
      </p:sp>
      <p:pic>
        <p:nvPicPr>
          <p:cNvPr id="13" name="Picture 12" descr="A close up of a logo&#10;&#10;Description automatically generated">
            <a:extLst>
              <a:ext uri="{FF2B5EF4-FFF2-40B4-BE49-F238E27FC236}">
                <a16:creationId xmlns:a16="http://schemas.microsoft.com/office/drawing/2014/main" id="{DBDD0F26-3FCF-4555-81B6-7E6FF158B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702" y="1195641"/>
            <a:ext cx="1153350" cy="208585"/>
          </a:xfrm>
          <a:prstGeom prst="rect">
            <a:avLst/>
          </a:prstGeom>
        </p:spPr>
      </p:pic>
      <p:pic>
        <p:nvPicPr>
          <p:cNvPr id="14" name="Picture 13" descr="A close up of a logo&#10;&#10;Description automatically generated">
            <a:extLst>
              <a:ext uri="{FF2B5EF4-FFF2-40B4-BE49-F238E27FC236}">
                <a16:creationId xmlns:a16="http://schemas.microsoft.com/office/drawing/2014/main" id="{70C8ADF9-A643-4480-B176-CD0B7B996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1495" y="1177001"/>
            <a:ext cx="877037" cy="235082"/>
          </a:xfrm>
          <a:prstGeom prst="rect">
            <a:avLst/>
          </a:prstGeom>
        </p:spPr>
      </p:pic>
    </p:spTree>
    <p:extLst>
      <p:ext uri="{BB962C8B-B14F-4D97-AF65-F5344CB8AC3E}">
        <p14:creationId xmlns:p14="http://schemas.microsoft.com/office/powerpoint/2010/main" val="323553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A2AC3-0915-42FB-8981-07503B416930}"/>
              </a:ext>
            </a:extLst>
          </p:cNvPr>
          <p:cNvSpPr txBox="1"/>
          <p:nvPr/>
        </p:nvSpPr>
        <p:spPr>
          <a:xfrm>
            <a:off x="245024" y="1282301"/>
            <a:ext cx="6799408" cy="2562240"/>
          </a:xfrm>
          <a:prstGeom prst="rect">
            <a:avLst/>
          </a:prstGeom>
          <a:noFill/>
        </p:spPr>
        <p:txBody>
          <a:bodyPr wrap="square" rtlCol="0">
            <a:spAutoFit/>
          </a:bodyPr>
          <a:lstStyle/>
          <a:p>
            <a:r>
              <a:rPr lang="en-AU" sz="5400" b="1" dirty="0">
                <a:solidFill>
                  <a:schemeClr val="bg1"/>
                </a:solidFill>
                <a:latin typeface="Bahnschrift" panose="020B0502040204020203" pitchFamily="34" charset="0"/>
                <a:cs typeface="Arial" panose="020B0604020202020204" pitchFamily="34" charset="0"/>
              </a:rPr>
              <a:t>Welcome to 2021 </a:t>
            </a:r>
          </a:p>
          <a:p>
            <a:r>
              <a:rPr lang="en-AU" sz="5400" b="1" dirty="0">
                <a:solidFill>
                  <a:schemeClr val="bg1"/>
                </a:solidFill>
                <a:latin typeface="Bahnschrift" panose="020B0502040204020203" pitchFamily="34" charset="0"/>
                <a:cs typeface="Arial" panose="020B0604020202020204" pitchFamily="34" charset="0"/>
              </a:rPr>
              <a:t>at National Art</a:t>
            </a:r>
          </a:p>
          <a:p>
            <a:r>
              <a:rPr lang="en-AU" sz="5400" b="1" dirty="0">
                <a:solidFill>
                  <a:schemeClr val="bg1"/>
                </a:solidFill>
                <a:latin typeface="Bahnschrift" panose="020B0502040204020203" pitchFamily="34" charset="0"/>
                <a:cs typeface="Arial" panose="020B0604020202020204" pitchFamily="34" charset="0"/>
              </a:rPr>
              <a:t>School</a:t>
            </a:r>
          </a:p>
        </p:txBody>
      </p:sp>
      <p:pic>
        <p:nvPicPr>
          <p:cNvPr id="13" name="Picture 12" descr="A close up of a logo&#10;&#10;Description automatically generated">
            <a:extLst>
              <a:ext uri="{FF2B5EF4-FFF2-40B4-BE49-F238E27FC236}">
                <a16:creationId xmlns:a16="http://schemas.microsoft.com/office/drawing/2014/main" id="{057C6448-78EE-472C-8AA0-E3E0B1E79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319" y="5339351"/>
            <a:ext cx="1762862" cy="472520"/>
          </a:xfrm>
          <a:prstGeom prst="rect">
            <a:avLst/>
          </a:prstGeom>
        </p:spPr>
      </p:pic>
      <p:sp>
        <p:nvSpPr>
          <p:cNvPr id="16" name="TextBox 15">
            <a:extLst>
              <a:ext uri="{FF2B5EF4-FFF2-40B4-BE49-F238E27FC236}">
                <a16:creationId xmlns:a16="http://schemas.microsoft.com/office/drawing/2014/main" id="{02C3326F-F0CF-480D-95D5-26CF668A2850}"/>
              </a:ext>
            </a:extLst>
          </p:cNvPr>
          <p:cNvSpPr txBox="1"/>
          <p:nvPr/>
        </p:nvSpPr>
        <p:spPr>
          <a:xfrm>
            <a:off x="245023" y="4629645"/>
            <a:ext cx="8706587" cy="646331"/>
          </a:xfrm>
          <a:prstGeom prst="rect">
            <a:avLst/>
          </a:prstGeom>
          <a:noFill/>
        </p:spPr>
        <p:txBody>
          <a:bodyPr wrap="square" rtlCol="0">
            <a:spAutoFit/>
          </a:bodyPr>
          <a:lstStyle/>
          <a:p>
            <a:r>
              <a:rPr lang="en-AU" sz="1800" dirty="0">
                <a:solidFill>
                  <a:schemeClr val="bg1"/>
                </a:solidFill>
                <a:latin typeface="Bahnschrift" panose="020B0502040204020203" pitchFamily="34" charset="0"/>
                <a:cs typeface="Arial" panose="020B0604020202020204" pitchFamily="34" charset="0"/>
              </a:rPr>
              <a:t>Please join us at the NAS </a:t>
            </a:r>
            <a:r>
              <a:rPr lang="en-AU" sz="1800" dirty="0" err="1">
                <a:solidFill>
                  <a:schemeClr val="bg1"/>
                </a:solidFill>
                <a:latin typeface="Bahnschrift" panose="020B0502040204020203" pitchFamily="34" charset="0"/>
                <a:cs typeface="Arial" panose="020B0604020202020204" pitchFamily="34" charset="0"/>
              </a:rPr>
              <a:t>ArtBar</a:t>
            </a:r>
            <a:r>
              <a:rPr lang="en-AU" sz="1800" dirty="0">
                <a:solidFill>
                  <a:schemeClr val="bg1"/>
                </a:solidFill>
                <a:latin typeface="Bahnschrift" panose="020B0502040204020203" pitchFamily="34" charset="0"/>
                <a:cs typeface="Arial" panose="020B0604020202020204" pitchFamily="34" charset="0"/>
              </a:rPr>
              <a:t> &amp; Kitchen for welcome drinks with your fellow students</a:t>
            </a:r>
          </a:p>
        </p:txBody>
      </p:sp>
      <p:sp>
        <p:nvSpPr>
          <p:cNvPr id="17" name="TextBox 16">
            <a:extLst>
              <a:ext uri="{FF2B5EF4-FFF2-40B4-BE49-F238E27FC236}">
                <a16:creationId xmlns:a16="http://schemas.microsoft.com/office/drawing/2014/main" id="{16C112CF-0035-4FEF-BC94-E829EBB8CA35}"/>
              </a:ext>
            </a:extLst>
          </p:cNvPr>
          <p:cNvSpPr txBox="1"/>
          <p:nvPr/>
        </p:nvSpPr>
        <p:spPr>
          <a:xfrm>
            <a:off x="245023" y="3932216"/>
            <a:ext cx="4207262" cy="461665"/>
          </a:xfrm>
          <a:prstGeom prst="rect">
            <a:avLst/>
          </a:prstGeom>
          <a:noFill/>
        </p:spPr>
        <p:txBody>
          <a:bodyPr wrap="square" rtlCol="0">
            <a:spAutoFit/>
          </a:bodyPr>
          <a:lstStyle/>
          <a:p>
            <a:r>
              <a:rPr lang="en-AU" sz="2400" b="1" dirty="0">
                <a:solidFill>
                  <a:schemeClr val="bg1"/>
                </a:solidFill>
                <a:latin typeface="Bahnschrift" panose="020B0502040204020203" pitchFamily="34" charset="0"/>
                <a:cs typeface="Arial" panose="020B0604020202020204" pitchFamily="34" charset="0"/>
              </a:rPr>
              <a:t>Friday 26 February 4.30pm</a:t>
            </a:r>
          </a:p>
        </p:txBody>
      </p:sp>
    </p:spTree>
    <p:extLst>
      <p:ext uri="{BB962C8B-B14F-4D97-AF65-F5344CB8AC3E}">
        <p14:creationId xmlns:p14="http://schemas.microsoft.com/office/powerpoint/2010/main" val="267175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936" y="476672"/>
            <a:ext cx="7992888" cy="2808312"/>
          </a:xfrm>
        </p:spPr>
        <p:txBody>
          <a:bodyPr>
            <a:normAutofit/>
          </a:bodyPr>
          <a:lstStyle/>
          <a:p>
            <a:pPr algn="l"/>
            <a:br>
              <a:rPr lang="en-AU" b="1" dirty="0">
                <a:solidFill>
                  <a:srgbClr val="FA4616"/>
                </a:solidFill>
                <a:latin typeface="Arial" panose="020B0604020202020204" pitchFamily="34" charset="0"/>
                <a:cs typeface="Arial" panose="020B0604020202020204" pitchFamily="34" charset="0"/>
              </a:rPr>
            </a:br>
            <a:endParaRPr lang="en-AU" dirty="0"/>
          </a:p>
        </p:txBody>
      </p:sp>
      <p:pic>
        <p:nvPicPr>
          <p:cNvPr id="4" name="Picture 3" descr="Table&#10;&#10;Description automatically generated">
            <a:extLst>
              <a:ext uri="{FF2B5EF4-FFF2-40B4-BE49-F238E27FC236}">
                <a16:creationId xmlns:a16="http://schemas.microsoft.com/office/drawing/2014/main" id="{512F3E42-7989-4E14-98C7-0395C3DDA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102" y="0"/>
            <a:ext cx="5271796" cy="6858000"/>
          </a:xfrm>
          <a:prstGeom prst="rect">
            <a:avLst/>
          </a:prstGeom>
        </p:spPr>
      </p:pic>
    </p:spTree>
    <p:extLst>
      <p:ext uri="{BB962C8B-B14F-4D97-AF65-F5344CB8AC3E}">
        <p14:creationId xmlns:p14="http://schemas.microsoft.com/office/powerpoint/2010/main" val="412799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NAS 2021 Academic Calendar</a:t>
            </a:r>
          </a:p>
        </p:txBody>
      </p:sp>
    </p:spTree>
    <p:extLst>
      <p:ext uri="{BB962C8B-B14F-4D97-AF65-F5344CB8AC3E}">
        <p14:creationId xmlns:p14="http://schemas.microsoft.com/office/powerpoint/2010/main" val="66696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9E31E2-ECE4-9447-8120-9CBCDEE72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38554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spTree>
    <p:extLst>
      <p:ext uri="{BB962C8B-B14F-4D97-AF65-F5344CB8AC3E}">
        <p14:creationId xmlns:p14="http://schemas.microsoft.com/office/powerpoint/2010/main" val="358359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pic>
        <p:nvPicPr>
          <p:cNvPr id="5" name="Picture 2" descr="H:\Marketing\CURRENT STUDENTS\2018\Orientation\BFA SCHEMA SECOND YEAR 2018.jpg">
            <a:extLst>
              <a:ext uri="{FF2B5EF4-FFF2-40B4-BE49-F238E27FC236}">
                <a16:creationId xmlns:a16="http://schemas.microsoft.com/office/drawing/2014/main" id="{06FC843D-6E79-0648-9419-BB01894B1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1340768"/>
            <a:ext cx="9566372" cy="3672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9424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7971923" cy="3931846"/>
          </a:xfrm>
          <a:prstGeom prst="rect">
            <a:avLst/>
          </a:prstGeom>
          <a:noFill/>
        </p:spPr>
        <p:txBody>
          <a:bodyPr wrap="square" rtlCol="0">
            <a:spAutoFit/>
          </a:bodyPr>
          <a:lstStyle/>
          <a:p>
            <a:pPr>
              <a:spcBef>
                <a:spcPts val="300"/>
              </a:spcBef>
              <a:spcAft>
                <a:spcPts val="300"/>
              </a:spcAft>
            </a:pPr>
            <a:r>
              <a:rPr lang="en-AU" sz="2400" b="1" dirty="0">
                <a:latin typeface="Arial" panose="020B0604020202020204" pitchFamily="34" charset="0"/>
                <a:cs typeface="Arial" panose="020B0604020202020204" pitchFamily="34" charset="0"/>
              </a:rPr>
              <a:t>Art History &amp; Theory</a:t>
            </a:r>
          </a:p>
          <a:p>
            <a:pPr>
              <a:spcBef>
                <a:spcPts val="300"/>
              </a:spcBef>
              <a:spcAft>
                <a:spcPts val="300"/>
              </a:spcAft>
            </a:pPr>
            <a:r>
              <a:rPr lang="en-AU" sz="2400" i="1" dirty="0">
                <a:latin typeface="Arial" panose="020B0604020202020204" pitchFamily="34" charset="0"/>
                <a:cs typeface="Arial" panose="020B0604020202020204" pitchFamily="34" charset="0"/>
              </a:rPr>
              <a:t>4 hrs p/week</a:t>
            </a:r>
          </a:p>
          <a:p>
            <a:pPr>
              <a:spcBef>
                <a:spcPts val="1200"/>
              </a:spcBef>
              <a:spcAft>
                <a:spcPts val="300"/>
              </a:spcAft>
            </a:pPr>
            <a:r>
              <a:rPr lang="en-AU" sz="2400" b="1" dirty="0">
                <a:latin typeface="Arial" panose="020B0604020202020204" pitchFamily="34" charset="0"/>
                <a:cs typeface="Arial" panose="020B0604020202020204" pitchFamily="34" charset="0"/>
              </a:rPr>
              <a:t>Drawing</a:t>
            </a:r>
          </a:p>
          <a:p>
            <a:pPr>
              <a:spcBef>
                <a:spcPts val="300"/>
              </a:spcBef>
              <a:spcAft>
                <a:spcPts val="300"/>
              </a:spcAft>
            </a:pPr>
            <a:r>
              <a:rPr lang="en-AU" sz="2400" i="1" dirty="0">
                <a:latin typeface="Arial" panose="020B0604020202020204" pitchFamily="34" charset="0"/>
                <a:cs typeface="Arial" panose="020B0604020202020204" pitchFamily="34" charset="0"/>
              </a:rPr>
              <a:t>6 hrs p/week</a:t>
            </a:r>
          </a:p>
          <a:p>
            <a:pPr>
              <a:spcBef>
                <a:spcPts val="1200"/>
              </a:spcBef>
              <a:spcAft>
                <a:spcPts val="300"/>
              </a:spcAft>
            </a:pPr>
            <a:r>
              <a:rPr lang="en-AU" sz="2400" b="1" dirty="0">
                <a:latin typeface="Arial" panose="020B0604020202020204" pitchFamily="34" charset="0"/>
                <a:cs typeface="Arial" panose="020B0604020202020204" pitchFamily="34" charset="0"/>
              </a:rPr>
              <a:t>Studio Specialisation</a:t>
            </a:r>
          </a:p>
          <a:p>
            <a:pPr>
              <a:spcBef>
                <a:spcPts val="300"/>
              </a:spcBef>
              <a:spcAft>
                <a:spcPts val="300"/>
              </a:spcAft>
            </a:pPr>
            <a:r>
              <a:rPr lang="en-AU" sz="2400" i="1" dirty="0">
                <a:latin typeface="Arial" panose="020B0604020202020204" pitchFamily="34" charset="0"/>
                <a:cs typeface="Arial" panose="020B0604020202020204" pitchFamily="34" charset="0"/>
              </a:rPr>
              <a:t>12 hrs p/week</a:t>
            </a:r>
          </a:p>
          <a:p>
            <a:pPr>
              <a:spcBef>
                <a:spcPts val="1200"/>
              </a:spcBef>
              <a:spcAft>
                <a:spcPts val="300"/>
              </a:spcAft>
            </a:pPr>
            <a:r>
              <a:rPr lang="en-AU" sz="2400" b="1" dirty="0">
                <a:latin typeface="Arial" panose="020B0604020202020204" pitchFamily="34" charset="0"/>
                <a:cs typeface="Arial" panose="020B0604020202020204" pitchFamily="34" charset="0"/>
              </a:rPr>
              <a:t>Studio Seminar</a:t>
            </a:r>
          </a:p>
          <a:p>
            <a:pPr>
              <a:spcBef>
                <a:spcPts val="300"/>
              </a:spcBef>
              <a:spcAft>
                <a:spcPts val="300"/>
              </a:spcAft>
            </a:pPr>
            <a:r>
              <a:rPr lang="en-AU" sz="2400" i="1" dirty="0">
                <a:latin typeface="Arial" panose="020B0604020202020204" pitchFamily="34" charset="0"/>
                <a:cs typeface="Arial" panose="020B0604020202020204" pitchFamily="34" charset="0"/>
              </a:rPr>
              <a:t>1 hrs p/week</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spTree>
    <p:extLst>
      <p:ext uri="{BB962C8B-B14F-4D97-AF65-F5344CB8AC3E}">
        <p14:creationId xmlns:p14="http://schemas.microsoft.com/office/powerpoint/2010/main" val="230644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wilesmith\Desktop\NAS and Warata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768446"/>
            <a:ext cx="2232248" cy="74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F627A-D6B7-C043-B160-7018358E85F9}"/>
              </a:ext>
            </a:extLst>
          </p:cNvPr>
          <p:cNvSpPr txBox="1"/>
          <p:nvPr/>
        </p:nvSpPr>
        <p:spPr>
          <a:xfrm>
            <a:off x="488509" y="1283661"/>
            <a:ext cx="8373894" cy="3816429"/>
          </a:xfrm>
          <a:prstGeom prst="rect">
            <a:avLst/>
          </a:prstGeom>
          <a:noFill/>
        </p:spPr>
        <p:txBody>
          <a:bodyPr wrap="square" rtlCol="0">
            <a:spAutoFit/>
          </a:bodyPr>
          <a:lstStyle/>
          <a:p>
            <a:pPr>
              <a:spcBef>
                <a:spcPts val="300"/>
              </a:spcBef>
              <a:spcAft>
                <a:spcPts val="300"/>
              </a:spcAft>
            </a:pPr>
            <a:r>
              <a:rPr lang="en-AU" sz="2400" b="1" dirty="0">
                <a:latin typeface="Arial" panose="020B0604020202020204" pitchFamily="34" charset="0"/>
                <a:cs typeface="Arial" panose="020B0604020202020204" pitchFamily="34" charset="0"/>
              </a:rPr>
              <a:t>Art History &amp; Theory</a:t>
            </a:r>
          </a:p>
          <a:p>
            <a:pPr>
              <a:spcBef>
                <a:spcPts val="300"/>
              </a:spcBef>
              <a:spcAft>
                <a:spcPts val="300"/>
              </a:spcAft>
            </a:pPr>
            <a:r>
              <a:rPr lang="en-AU" sz="2400" i="1" dirty="0">
                <a:latin typeface="Arial" panose="020B0604020202020204" pitchFamily="34" charset="0"/>
                <a:cs typeface="Arial" panose="020B0604020202020204" pitchFamily="34" charset="0"/>
              </a:rPr>
              <a:t>4 hrs p/week total</a:t>
            </a:r>
          </a:p>
          <a:p>
            <a:pPr marL="342900" indent="-342900">
              <a:spcBef>
                <a:spcPts val="1200"/>
              </a:spcBef>
              <a:spcAft>
                <a:spcPts val="300"/>
              </a:spcAft>
              <a:buFont typeface="Arial" panose="020B0604020202020204" pitchFamily="34" charset="0"/>
              <a:buChar char="•"/>
            </a:pPr>
            <a:r>
              <a:rPr lang="en-AU" sz="2400" b="1" dirty="0">
                <a:latin typeface="Arial" panose="020B0604020202020204" pitchFamily="34" charset="0"/>
                <a:cs typeface="Arial" panose="020B0604020202020204" pitchFamily="34" charset="0"/>
              </a:rPr>
              <a:t>Art History &amp; Theory 2 core (AHT200)</a:t>
            </a:r>
          </a:p>
          <a:p>
            <a:pPr marL="800100" lvl="1"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1 x 2 hrs p/week face-to-face seminar</a:t>
            </a:r>
          </a:p>
          <a:p>
            <a:pPr marL="800100" lvl="1"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semester 1 &amp; 2</a:t>
            </a:r>
          </a:p>
          <a:p>
            <a:pPr marL="342900" indent="-342900">
              <a:spcBef>
                <a:spcPts val="1200"/>
              </a:spcBef>
              <a:spcAft>
                <a:spcPts val="300"/>
              </a:spcAft>
              <a:buFont typeface="Arial" panose="020B0604020202020204" pitchFamily="34" charset="0"/>
              <a:buChar char="•"/>
            </a:pPr>
            <a:r>
              <a:rPr lang="en-AU" sz="2400" b="1" dirty="0">
                <a:latin typeface="Arial" panose="020B0604020202020204" pitchFamily="34" charset="0"/>
                <a:cs typeface="Arial" panose="020B0604020202020204" pitchFamily="34" charset="0"/>
              </a:rPr>
              <a:t>AHT Elective/s</a:t>
            </a:r>
          </a:p>
          <a:p>
            <a:pPr marL="800100" lvl="1"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1 x 2 hrs p/week face-to-face semester 1</a:t>
            </a:r>
          </a:p>
          <a:p>
            <a:pPr marL="800100" lvl="1" indent="-342900">
              <a:spcBef>
                <a:spcPts val="300"/>
              </a:spcBef>
              <a:spcAft>
                <a:spcPts val="300"/>
              </a:spcAft>
              <a:buFont typeface="Arial" panose="020B0604020202020204" pitchFamily="34" charset="0"/>
              <a:buChar char="•"/>
            </a:pPr>
            <a:r>
              <a:rPr lang="en-AU" sz="2400" dirty="0">
                <a:latin typeface="Arial" panose="020B0604020202020204" pitchFamily="34" charset="0"/>
                <a:cs typeface="Arial" panose="020B0604020202020204" pitchFamily="34" charset="0"/>
              </a:rPr>
              <a:t>1 x 2 hrs p/week face-to-face semester 2</a:t>
            </a:r>
          </a:p>
        </p:txBody>
      </p:sp>
      <p:sp>
        <p:nvSpPr>
          <p:cNvPr id="6" name="TextBox 5">
            <a:extLst>
              <a:ext uri="{FF2B5EF4-FFF2-40B4-BE49-F238E27FC236}">
                <a16:creationId xmlns:a16="http://schemas.microsoft.com/office/drawing/2014/main" id="{317A8953-BD16-5949-A0B7-BB9E28AF5FED}"/>
              </a:ext>
            </a:extLst>
          </p:cNvPr>
          <p:cNvSpPr txBox="1"/>
          <p:nvPr/>
        </p:nvSpPr>
        <p:spPr>
          <a:xfrm>
            <a:off x="901700" y="95250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BCB83D9-4322-D148-BC6E-D5FF5EF87FC3}"/>
              </a:ext>
            </a:extLst>
          </p:cNvPr>
          <p:cNvSpPr txBox="1"/>
          <p:nvPr/>
        </p:nvSpPr>
        <p:spPr>
          <a:xfrm>
            <a:off x="488509" y="619709"/>
            <a:ext cx="7632848" cy="523220"/>
          </a:xfrm>
          <a:prstGeom prst="rect">
            <a:avLst/>
          </a:prstGeom>
          <a:noFill/>
        </p:spPr>
        <p:txBody>
          <a:bodyPr wrap="square" rtlCol="0">
            <a:spAutoFit/>
          </a:bodyPr>
          <a:lstStyle/>
          <a:p>
            <a:r>
              <a:rPr lang="en-AU" sz="2800" b="1" dirty="0">
                <a:solidFill>
                  <a:schemeClr val="tx1">
                    <a:lumMod val="65000"/>
                    <a:lumOff val="35000"/>
                  </a:schemeClr>
                </a:solidFill>
                <a:latin typeface="Arial" panose="020B0604020202020204" pitchFamily="34" charset="0"/>
                <a:cs typeface="Arial" panose="020B0604020202020204" pitchFamily="34" charset="0"/>
              </a:rPr>
              <a:t>BFA 2</a:t>
            </a:r>
            <a:r>
              <a:rPr lang="en-AU" sz="28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AU" sz="2800" b="1" dirty="0">
                <a:solidFill>
                  <a:schemeClr val="tx1">
                    <a:lumMod val="65000"/>
                    <a:lumOff val="35000"/>
                  </a:schemeClr>
                </a:solidFill>
                <a:latin typeface="Arial" panose="020B0604020202020204" pitchFamily="34" charset="0"/>
                <a:cs typeface="Arial" panose="020B0604020202020204" pitchFamily="34" charset="0"/>
              </a:rPr>
              <a:t> Year Course Structure</a:t>
            </a:r>
          </a:p>
        </p:txBody>
      </p:sp>
    </p:spTree>
    <p:extLst>
      <p:ext uri="{BB962C8B-B14F-4D97-AF65-F5344CB8AC3E}">
        <p14:creationId xmlns:p14="http://schemas.microsoft.com/office/powerpoint/2010/main" val="26452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1008</Words>
  <Application>Microsoft Macintosh PowerPoint</Application>
  <PresentationFormat>On-screen Show (4:3)</PresentationFormat>
  <Paragraphs>143</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Akzidenz-Grotesk Std Light</vt:lpstr>
      <vt:lpstr>Akzidenz-Grotesk Std Super</vt:lpstr>
      <vt:lpstr>AkzidenzGroteskLt</vt:lpstr>
      <vt:lpstr>Arial</vt:lpstr>
      <vt:lpstr>Bahnschrift</vt:lpstr>
      <vt:lpstr>Calibri</vt:lpstr>
      <vt:lpstr>Calibri Light</vt:lpstr>
      <vt:lpstr>Office Theme</vt:lpstr>
      <vt:lpstr>Office Theme</vt:lpstr>
      <vt:lpstr>BFA 2nd Year Orientation 2021  Commences at 2:00 PM</vt:lpstr>
      <vt:lpstr>Simon Cooper Head of Studies  Lorraine Kypiotis BFA Coordinator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2nd Year Drawing Orientation  Dr Maryanne Coutts Head of Drawing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Wilesmith</dc:creator>
  <cp:lastModifiedBy>Simon Cooper</cp:lastModifiedBy>
  <cp:revision>99</cp:revision>
  <dcterms:created xsi:type="dcterms:W3CDTF">2018-02-01T00:20:35Z</dcterms:created>
  <dcterms:modified xsi:type="dcterms:W3CDTF">2021-02-18T06:25:37Z</dcterms:modified>
</cp:coreProperties>
</file>