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4" r:id="rId2"/>
    <p:sldId id="314" r:id="rId3"/>
    <p:sldId id="317" r:id="rId4"/>
    <p:sldId id="321" r:id="rId5"/>
    <p:sldId id="392" r:id="rId6"/>
    <p:sldId id="356" r:id="rId7"/>
    <p:sldId id="353" r:id="rId8"/>
    <p:sldId id="306" r:id="rId9"/>
    <p:sldId id="327" r:id="rId10"/>
    <p:sldId id="362" r:id="rId11"/>
    <p:sldId id="428" r:id="rId12"/>
    <p:sldId id="429" r:id="rId13"/>
    <p:sldId id="430" r:id="rId14"/>
    <p:sldId id="329" r:id="rId15"/>
    <p:sldId id="398" r:id="rId16"/>
    <p:sldId id="400" r:id="rId17"/>
    <p:sldId id="401" r:id="rId18"/>
    <p:sldId id="427" r:id="rId19"/>
    <p:sldId id="372" r:id="rId20"/>
    <p:sldId id="421" r:id="rId21"/>
    <p:sldId id="422" r:id="rId22"/>
    <p:sldId id="420" r:id="rId23"/>
    <p:sldId id="423" r:id="rId24"/>
    <p:sldId id="424" r:id="rId25"/>
    <p:sldId id="425" r:id="rId26"/>
    <p:sldId id="426" r:id="rId27"/>
    <p:sldId id="399" r:id="rId28"/>
    <p:sldId id="396" r:id="rId29"/>
    <p:sldId id="391" r:id="rId30"/>
    <p:sldId id="311" r:id="rId31"/>
    <p:sldId id="355" r:id="rId32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FFF2"/>
    <a:srgbClr val="FEB681"/>
    <a:srgbClr val="FD7542"/>
    <a:srgbClr val="FA4616"/>
    <a:srgbClr val="8A1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1" autoAdjust="0"/>
    <p:restoredTop sz="86377" autoAdjust="0"/>
  </p:normalViewPr>
  <p:slideViewPr>
    <p:cSldViewPr>
      <p:cViewPr varScale="1">
        <p:scale>
          <a:sx n="99" d="100"/>
          <a:sy n="99" d="100"/>
        </p:scale>
        <p:origin x="1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F86A6-3133-4D55-9889-0066CB09631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B2B9-D583-421D-8C6B-BC014542B8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34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4614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039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0859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92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882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506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953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508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904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9348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376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187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041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042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8089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9416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280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965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389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96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5512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443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792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1121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B2B9-D583-421D-8C6B-BC014542B8E0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498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F82-4FF4-42A3-B922-E40C16FA9AB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95-BACD-4763-AFE0-230FF3655E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58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F82-4FF4-42A3-B922-E40C16FA9AB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95-BACD-4763-AFE0-230FF3655E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82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F82-4FF4-42A3-B922-E40C16FA9AB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95-BACD-4763-AFE0-230FF3655E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30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F82-4FF4-42A3-B922-E40C16FA9AB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95-BACD-4763-AFE0-230FF3655E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77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F82-4FF4-42A3-B922-E40C16FA9AB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95-BACD-4763-AFE0-230FF3655E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947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F82-4FF4-42A3-B922-E40C16FA9AB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95-BACD-4763-AFE0-230FF3655E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10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F82-4FF4-42A3-B922-E40C16FA9AB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95-BACD-4763-AFE0-230FF3655E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254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F82-4FF4-42A3-B922-E40C16FA9AB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95-BACD-4763-AFE0-230FF3655E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60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F82-4FF4-42A3-B922-E40C16FA9AB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95-BACD-4763-AFE0-230FF3655E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382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F82-4FF4-42A3-B922-E40C16FA9AB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95-BACD-4763-AFE0-230FF3655E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1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3F82-4FF4-42A3-B922-E40C16FA9AB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95-BACD-4763-AFE0-230FF3655E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20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3F82-4FF4-42A3-B922-E40C16FA9AB4}" type="datetimeFigureOut">
              <a:rPr lang="en-AU" smtClean="0"/>
              <a:t>18/6/20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A595-BACD-4763-AFE0-230FF3655E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15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tudent.services@nas.edu.au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808" y="3068960"/>
            <a:ext cx="7772400" cy="1470025"/>
          </a:xfrm>
        </p:spPr>
        <p:txBody>
          <a:bodyPr>
            <a:normAutofit/>
          </a:bodyPr>
          <a:lstStyle/>
          <a:p>
            <a:pPr algn="l"/>
            <a:br>
              <a:rPr lang="en-A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3933055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Contingency Plan 2020</a:t>
            </a:r>
          </a:p>
          <a:p>
            <a:r>
              <a:rPr lang="en-AU" sz="32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 2 Arrangements</a:t>
            </a:r>
          </a:p>
          <a:p>
            <a:r>
              <a:rPr lang="en-AU" sz="32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BFA 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3"/>
            <a:ext cx="3873252" cy="10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9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Academic Calendar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2719F-D189-F24A-9FE3-13CC2531F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1852384"/>
            <a:ext cx="8754900" cy="9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Academic Calendar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2719F-D189-F24A-9FE3-13CC2531F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1852384"/>
            <a:ext cx="8754900" cy="919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58544-5C8A-DE48-9285-C91C0838B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2899264"/>
            <a:ext cx="8730399" cy="51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Academic Calendar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2719F-D189-F24A-9FE3-13CC2531F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1852384"/>
            <a:ext cx="8754900" cy="919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58544-5C8A-DE48-9285-C91C0838B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2899264"/>
            <a:ext cx="8730399" cy="510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87E844-8DA2-A24C-8ACC-5A0E93B1A8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3" y="3670903"/>
            <a:ext cx="8730399" cy="7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Academic Calendar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2719F-D189-F24A-9FE3-13CC2531F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1852384"/>
            <a:ext cx="8754900" cy="919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58544-5C8A-DE48-9285-C91C0838B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2899264"/>
            <a:ext cx="8730399" cy="510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87E844-8DA2-A24C-8ACC-5A0E93B1A8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3" y="3670903"/>
            <a:ext cx="8730399" cy="7654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24046A-C280-E149-BBA1-57F139BA1C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0" y="4398644"/>
            <a:ext cx="8754900" cy="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FA4616"/>
                </a:solidFill>
              </a:rPr>
              <a:t>Bachelor of Fine Art  / Year 1</a:t>
            </a:r>
          </a:p>
        </p:txBody>
      </p:sp>
    </p:spTree>
    <p:extLst>
      <p:ext uri="{BB962C8B-B14F-4D97-AF65-F5344CB8AC3E}">
        <p14:creationId xmlns:p14="http://schemas.microsoft.com/office/powerpoint/2010/main" val="427843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8" y="1175296"/>
            <a:ext cx="80439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FA4616"/>
                </a:solidFill>
              </a:rPr>
              <a:t>BFA Year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/>
              <a:t>Art History &amp; Theory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All AHT100 course contact hours completed in Semester 1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No AHT100 classes in semester 2</a:t>
            </a:r>
          </a:p>
        </p:txBody>
      </p:sp>
    </p:spTree>
    <p:extLst>
      <p:ext uri="{BB962C8B-B14F-4D97-AF65-F5344CB8AC3E}">
        <p14:creationId xmlns:p14="http://schemas.microsoft.com/office/powerpoint/2010/main" val="426121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8" y="1175296"/>
            <a:ext cx="804393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FA4616"/>
                </a:solidFill>
              </a:rPr>
              <a:t>BFA Year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/>
              <a:t>Drawing (DRA100)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Remaining contact hours consolidated into Semester 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Updated timetable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Increased to 12 Hours p/week (two days x 6 hrs)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Groups redistributed from 11 groups to 17 groups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Class size maximum of 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DRA100 classes to conclude week 29 (week beginning 2 Nov)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Assessment in week 30 (week beginning 9 Nov)</a:t>
            </a:r>
          </a:p>
        </p:txBody>
      </p:sp>
    </p:spTree>
    <p:extLst>
      <p:ext uri="{BB962C8B-B14F-4D97-AF65-F5344CB8AC3E}">
        <p14:creationId xmlns:p14="http://schemas.microsoft.com/office/powerpoint/2010/main" val="84044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8" y="1175296"/>
            <a:ext cx="8373894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FA4616"/>
                </a:solidFill>
              </a:rPr>
              <a:t>BFA Year 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2400" b="1" dirty="0"/>
              <a:t>Studio Introduction (STU100)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Remaining contact hours for each rotation consolidated into Term 3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30 Hrs per studio component (6 Hrs online/24 Hrs face-to-face)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Groups redistributed from 11 groups to 17 groups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Class size maximum of 12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Updated timetable and rotation schedule: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Completion of initial rotations (weeks 1-3) in week 16/17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3 week rotations of 8 hrs per day (24 Hrs total) from week 17 - 25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STU100 classes conclude week 25 / end of term 3)</a:t>
            </a:r>
          </a:p>
        </p:txBody>
      </p:sp>
    </p:spTree>
    <p:extLst>
      <p:ext uri="{BB962C8B-B14F-4D97-AF65-F5344CB8AC3E}">
        <p14:creationId xmlns:p14="http://schemas.microsoft.com/office/powerpoint/2010/main" val="2646802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8" y="1175296"/>
            <a:ext cx="83738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FA4616"/>
                </a:solidFill>
              </a:rPr>
              <a:t>BFA Year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/>
              <a:t>Studio Electives (STU120)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Delivered in Term 4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2 x Studio Electives (72 Hrs each)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Weeks 26 – 33 (8 weeks)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Timetable tbc: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3 x 6 hr days / 4 week rotations</a:t>
            </a:r>
          </a:p>
        </p:txBody>
      </p:sp>
    </p:spTree>
    <p:extLst>
      <p:ext uri="{BB962C8B-B14F-4D97-AF65-F5344CB8AC3E}">
        <p14:creationId xmlns:p14="http://schemas.microsoft.com/office/powerpoint/2010/main" val="172183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Course Schema / BFA 1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94F0C9-05AA-D54D-B51E-14C70E00E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2085"/>
            <a:ext cx="9144000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505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Background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Covid-19 Pandemic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Current Health advice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n-AU" sz="2400" dirty="0"/>
          </a:p>
          <a:p>
            <a:pPr>
              <a:lnSpc>
                <a:spcPct val="120000"/>
              </a:lnSpc>
            </a:pPr>
            <a:r>
              <a:rPr lang="en-AU" sz="2400" b="1" dirty="0"/>
              <a:t>The Academic Contingency Plan is designed to deliver: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AU" sz="2400" dirty="0"/>
              <a:t>Course Content and total Volume of Learning for all courses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Maintenance of staff / student contact hours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AU" sz="2400" dirty="0"/>
              <a:t>Preservation of studio-based study in conjunction with theoretical enquiry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71397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8" y="1175296"/>
            <a:ext cx="8373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FA4616"/>
                </a:solidFill>
              </a:rPr>
              <a:t>BFA Year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/>
              <a:t>1</a:t>
            </a:r>
            <a:r>
              <a:rPr lang="en-AU" sz="2400" b="1" baseline="30000" dirty="0"/>
              <a:t>st</a:t>
            </a:r>
            <a:r>
              <a:rPr lang="en-AU" sz="2400" b="1" dirty="0"/>
              <a:t> Year Studio Group Re-distribution</a:t>
            </a:r>
          </a:p>
        </p:txBody>
      </p:sp>
      <p:pic>
        <p:nvPicPr>
          <p:cNvPr id="4" name="Picture 3" descr="A picture containing train, clock&#10;&#10;Description automatically generated">
            <a:extLst>
              <a:ext uri="{FF2B5EF4-FFF2-40B4-BE49-F238E27FC236}">
                <a16:creationId xmlns:a16="http://schemas.microsoft.com/office/drawing/2014/main" id="{E78E15D4-17B9-0B4A-A782-A04E6AED7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2" y="2179972"/>
            <a:ext cx="7210522" cy="37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7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8" y="1175296"/>
            <a:ext cx="8373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FA4616"/>
                </a:solidFill>
              </a:rPr>
              <a:t>BFA Year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/>
              <a:t>Studio Introduction Rotations in Term 3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B6F177-1F87-E849-81CF-CF491F9C5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1" y="2410549"/>
            <a:ext cx="8655492" cy="1516786"/>
          </a:xfrm>
          <a:prstGeom prst="rect">
            <a:avLst/>
          </a:prstGeom>
        </p:spPr>
      </p:pic>
      <p:pic>
        <p:nvPicPr>
          <p:cNvPr id="5" name="Picture 4" descr="A picture containing table, many, bird, white&#10;&#10;Description automatically generated">
            <a:extLst>
              <a:ext uri="{FF2B5EF4-FFF2-40B4-BE49-F238E27FC236}">
                <a16:creationId xmlns:a16="http://schemas.microsoft.com/office/drawing/2014/main" id="{3E6A33DA-F1F4-914A-AB62-2691CB970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5" y="3939885"/>
            <a:ext cx="8549424" cy="199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0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7CD02E-DEDA-1842-8E8D-5F81C1B95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341314"/>
            <a:ext cx="5472608" cy="77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32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77EB6-B6BC-D44A-ACC0-4454BFC2A041}"/>
              </a:ext>
            </a:extLst>
          </p:cNvPr>
          <p:cNvSpPr txBox="1"/>
          <p:nvPr/>
        </p:nvSpPr>
        <p:spPr>
          <a:xfrm>
            <a:off x="3082413" y="2595716"/>
            <a:ext cx="193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timetable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FAEC779-423B-F34F-A451-632FE2490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648"/>
            <a:ext cx="9144000" cy="30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49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77EB6-B6BC-D44A-ACC0-4454BFC2A041}"/>
              </a:ext>
            </a:extLst>
          </p:cNvPr>
          <p:cNvSpPr txBox="1"/>
          <p:nvPr/>
        </p:nvSpPr>
        <p:spPr>
          <a:xfrm>
            <a:off x="3082413" y="2595716"/>
            <a:ext cx="193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timetable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586DB33-2E8C-444D-8FAC-6A15D67B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342"/>
            <a:ext cx="9144000" cy="30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61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77EB6-B6BC-D44A-ACC0-4454BFC2A041}"/>
              </a:ext>
            </a:extLst>
          </p:cNvPr>
          <p:cNvSpPr txBox="1"/>
          <p:nvPr/>
        </p:nvSpPr>
        <p:spPr>
          <a:xfrm>
            <a:off x="3082413" y="2595716"/>
            <a:ext cx="193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timetable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747CE98-4FB2-D34B-AA74-85573AA38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321"/>
            <a:ext cx="9144000" cy="30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9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77EB6-B6BC-D44A-ACC0-4454BFC2A041}"/>
              </a:ext>
            </a:extLst>
          </p:cNvPr>
          <p:cNvSpPr txBox="1"/>
          <p:nvPr/>
        </p:nvSpPr>
        <p:spPr>
          <a:xfrm>
            <a:off x="3082413" y="2595716"/>
            <a:ext cx="193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timetable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84D606D-76A9-474E-A221-ABC6F526F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746"/>
            <a:ext cx="9144000" cy="30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3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8" y="1175296"/>
            <a:ext cx="804393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>
                <a:solidFill>
                  <a:srgbClr val="FA4616"/>
                </a:solidFill>
              </a:rPr>
              <a:t>BFA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/>
              <a:t>Attendance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Accurate recording of attendance is required to support contact tracing.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Application of </a:t>
            </a:r>
            <a:r>
              <a:rPr lang="en-AU" sz="2400" i="1" dirty="0"/>
              <a:t>Exceptional Circumstances</a:t>
            </a:r>
            <a:endParaRPr lang="en-AU" sz="24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Emphasis upon ‘engagement’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Assessment based on achievement of learning outcomes as evidenced in work presented for assessment at the conclusion of each unit</a:t>
            </a:r>
          </a:p>
        </p:txBody>
      </p:sp>
    </p:spTree>
    <p:extLst>
      <p:ext uri="{BB962C8B-B14F-4D97-AF65-F5344CB8AC3E}">
        <p14:creationId xmlns:p14="http://schemas.microsoft.com/office/powerpoint/2010/main" val="827070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460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 err="1">
                <a:solidFill>
                  <a:srgbClr val="FA4616"/>
                </a:solidFill>
              </a:rPr>
              <a:t>Covid</a:t>
            </a:r>
            <a:r>
              <a:rPr lang="en-AU" sz="2400" b="1" dirty="0">
                <a:solidFill>
                  <a:srgbClr val="FA4616"/>
                </a:solidFill>
              </a:rPr>
              <a:t> Safe protocols at NAS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Updated entry procedures including temperature checks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Revised building and room use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Sanitiser stations (fixed and mobile)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err="1"/>
              <a:t>Covid</a:t>
            </a:r>
            <a:r>
              <a:rPr lang="en-AU" sz="2400" dirty="0"/>
              <a:t> Safety Officer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Revised studio/equipment protocols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Increased cleaning of high contact surfaces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Staggered start and finish times</a:t>
            </a:r>
          </a:p>
        </p:txBody>
      </p:sp>
    </p:spTree>
    <p:extLst>
      <p:ext uri="{BB962C8B-B14F-4D97-AF65-F5344CB8AC3E}">
        <p14:creationId xmlns:p14="http://schemas.microsoft.com/office/powerpoint/2010/main" val="2404645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338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What happens if we have a confirmed </a:t>
            </a:r>
            <a:r>
              <a:rPr lang="en-AU" sz="2400" b="1" dirty="0" err="1">
                <a:solidFill>
                  <a:srgbClr val="FA4616"/>
                </a:solidFill>
              </a:rPr>
              <a:t>Covid</a:t>
            </a:r>
            <a:r>
              <a:rPr lang="en-AU" sz="2400" b="1" dirty="0">
                <a:solidFill>
                  <a:srgbClr val="FA4616"/>
                </a:solidFill>
              </a:rPr>
              <a:t> case at NAS? </a:t>
            </a:r>
          </a:p>
          <a:p>
            <a:pPr>
              <a:lnSpc>
                <a:spcPct val="120000"/>
              </a:lnSpc>
            </a:pPr>
            <a:r>
              <a:rPr lang="en-AU" sz="2400" dirty="0"/>
              <a:t>In the event that a staff member or student of NAS is confirmed as having contracted Covid-19 and has been on campus, NAS will consult with NSW Heath authorities and comply with directions.</a:t>
            </a:r>
          </a:p>
          <a:p>
            <a:pPr>
              <a:lnSpc>
                <a:spcPct val="120000"/>
              </a:lnSpc>
            </a:pPr>
            <a:endParaRPr lang="en-AU" sz="1200" dirty="0"/>
          </a:p>
          <a:p>
            <a:pPr>
              <a:lnSpc>
                <a:spcPct val="120000"/>
              </a:lnSpc>
            </a:pPr>
            <a:r>
              <a:rPr lang="en-AU" sz="2400" dirty="0"/>
              <a:t>This may result in a temporary shut down of NAS campus in order to accommodate contract tracing.</a:t>
            </a:r>
          </a:p>
        </p:txBody>
      </p:sp>
    </p:spTree>
    <p:extLst>
      <p:ext uri="{BB962C8B-B14F-4D97-AF65-F5344CB8AC3E}">
        <p14:creationId xmlns:p14="http://schemas.microsoft.com/office/powerpoint/2010/main" val="108812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480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Key Features of Semester 2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AU" sz="2400" dirty="0"/>
              <a:t>Extended semester length / 33 week academic calendar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AU" sz="2400" dirty="0"/>
              <a:t>Return to face-to-face teaching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AU" sz="2400" dirty="0"/>
              <a:t>Revised timetables to accommodate:</a:t>
            </a: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AU" sz="2400" dirty="0"/>
              <a:t>Increased course contact hours in studio practice components</a:t>
            </a:r>
          </a:p>
          <a:p>
            <a:pPr marL="800100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AU" sz="2400" dirty="0"/>
              <a:t>Management of social distancing expectations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AU" sz="2400" dirty="0"/>
              <a:t>Redistribution of 1</a:t>
            </a:r>
            <a:r>
              <a:rPr lang="en-AU" sz="2400" baseline="30000" dirty="0"/>
              <a:t>st</a:t>
            </a:r>
            <a:r>
              <a:rPr lang="en-AU" sz="2400" dirty="0"/>
              <a:t> year groups (from 11 to 17) to reduce group sizes to maximum of 12 students.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AU" sz="2400" dirty="0"/>
              <a:t>Staggered class start and break times across all programs.</a:t>
            </a:r>
          </a:p>
        </p:txBody>
      </p:sp>
    </p:spTree>
    <p:extLst>
      <p:ext uri="{BB962C8B-B14F-4D97-AF65-F5344CB8AC3E}">
        <p14:creationId xmlns:p14="http://schemas.microsoft.com/office/powerpoint/2010/main" val="4091787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What happens if NAS campus is closed again? 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AU" sz="2400" dirty="0"/>
              <a:t>Further contingencies have been developed in order to respond to any enforced closure of the campus. These include:</a:t>
            </a:r>
          </a:p>
          <a:p>
            <a:pPr marL="800100" lvl="1" indent="-342900">
              <a:lnSpc>
                <a:spcPct val="120000"/>
              </a:lnSpc>
              <a:buFont typeface="Arial" charset="0"/>
              <a:buChar char="•"/>
            </a:pPr>
            <a:r>
              <a:rPr lang="en-AU" sz="2400" dirty="0"/>
              <a:t>Shortening of the mid semester break</a:t>
            </a:r>
          </a:p>
          <a:p>
            <a:pPr marL="800100" lvl="1" indent="-342900">
              <a:lnSpc>
                <a:spcPct val="120000"/>
              </a:lnSpc>
              <a:buFont typeface="Arial" charset="0"/>
              <a:buChar char="•"/>
            </a:pPr>
            <a:r>
              <a:rPr lang="en-AU" sz="2400" dirty="0"/>
              <a:t>Further Extension of the Academic Year into early 2021 if required.</a:t>
            </a:r>
          </a:p>
        </p:txBody>
      </p:sp>
    </p:spTree>
    <p:extLst>
      <p:ext uri="{BB962C8B-B14F-4D97-AF65-F5344CB8AC3E}">
        <p14:creationId xmlns:p14="http://schemas.microsoft.com/office/powerpoint/2010/main" val="50602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329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Further Information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NAS Website / Student Portal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Email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NAS Student Services: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	Monday–Thursday 9am–5pm and Fridays 9am–3pm</a:t>
            </a:r>
            <a:br>
              <a:rPr lang="en-AU" sz="2400" dirty="0"/>
            </a:br>
            <a:r>
              <a:rPr lang="en-AU" sz="2400" dirty="0"/>
              <a:t>	02 9339 8651</a:t>
            </a:r>
            <a:br>
              <a:rPr lang="en-AU" sz="2400" dirty="0"/>
            </a:br>
            <a:r>
              <a:rPr lang="en-AU" sz="2400" dirty="0"/>
              <a:t>	</a:t>
            </a:r>
            <a:r>
              <a:rPr lang="en-AU" sz="2400" u="sng" dirty="0">
                <a:hlinkClick r:id="rId6"/>
              </a:rPr>
              <a:t>student.services@nas.edu.au</a:t>
            </a:r>
            <a:endParaRPr lang="en-AU" sz="2400" u="sng" dirty="0"/>
          </a:p>
        </p:txBody>
      </p:sp>
    </p:spTree>
    <p:extLst>
      <p:ext uri="{BB962C8B-B14F-4D97-AF65-F5344CB8AC3E}">
        <p14:creationId xmlns:p14="http://schemas.microsoft.com/office/powerpoint/2010/main" val="407687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8" y="1175296"/>
            <a:ext cx="8187947" cy="393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Semester 2 Overview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Semester 2 commencement: </a:t>
            </a:r>
            <a:r>
              <a:rPr lang="en-AU" sz="2400" b="1" dirty="0"/>
              <a:t>Monday 20 July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Semester 2 divided into 2 terms (Terms 3 and 4)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Term 3: Mon 20 July – Fri 25 Sep (10 weeks)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Mid semester break: Mon 28 Sep – Fri 9 Oct (2 weeks)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Term 4: Mon 12 Oct – Fri 4 Dec (8 weeks*)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AU" i="1" dirty="0"/>
              <a:t>*subject to stream/year level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AU" i="1" dirty="0"/>
              <a:t>*includes assessment period</a:t>
            </a:r>
          </a:p>
        </p:txBody>
      </p:sp>
    </p:spTree>
    <p:extLst>
      <p:ext uri="{BB962C8B-B14F-4D97-AF65-F5344CB8AC3E}">
        <p14:creationId xmlns:p14="http://schemas.microsoft.com/office/powerpoint/2010/main" val="194971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8" y="1175296"/>
            <a:ext cx="8187947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Semester 2 Overview</a:t>
            </a:r>
          </a:p>
          <a:p>
            <a:pPr>
              <a:lnSpc>
                <a:spcPct val="120000"/>
              </a:lnSpc>
            </a:pPr>
            <a:r>
              <a:rPr lang="en-AU" sz="2400" b="1" dirty="0"/>
              <a:t>Final confirmation of Term 4 Arrangements</a:t>
            </a:r>
          </a:p>
          <a:p>
            <a:pPr>
              <a:lnSpc>
                <a:spcPct val="120000"/>
              </a:lnSpc>
            </a:pPr>
            <a:r>
              <a:rPr lang="en-AU" sz="2400" dirty="0"/>
              <a:t>Final Term 4 arrangements to be confirmed mid term 3 in response to: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confirmed student enrolments at census date (Aug 12)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pandemic status / updated Health advice.</a:t>
            </a: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420128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430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Semester 2 Overview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Teaching re-commences (face-to-face) from Semester 2 (week 16) commencing </a:t>
            </a:r>
            <a:r>
              <a:rPr lang="en-AU" sz="2400" b="1" dirty="0"/>
              <a:t>Monday 20 July</a:t>
            </a:r>
            <a:r>
              <a:rPr lang="en-AU" sz="2400" dirty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/>
              <a:t>	Subjects re-commencing in Week 16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Studio Introduction 1 (STU100)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Drawing 1 (DRA100)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/>
              <a:t>	Subjects concluded in semester 1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Art History &amp; Theory 1 (AHT100)</a:t>
            </a:r>
          </a:p>
        </p:txBody>
      </p:sp>
    </p:spTree>
    <p:extLst>
      <p:ext uri="{BB962C8B-B14F-4D97-AF65-F5344CB8AC3E}">
        <p14:creationId xmlns:p14="http://schemas.microsoft.com/office/powerpoint/2010/main" val="233525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464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Student Support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b="1" dirty="0"/>
              <a:t>Student Services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Student Services desk operational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Academic English support delivered on campus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Student Counselling services delivered on campus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Library Open / No browsing till further notice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Student lounges/kitchens open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Café Open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sz="2400" dirty="0"/>
              <a:t>After hours studio access as per normal arrangements</a:t>
            </a:r>
          </a:p>
        </p:txBody>
      </p:sp>
    </p:spTree>
    <p:extLst>
      <p:ext uri="{BB962C8B-B14F-4D97-AF65-F5344CB8AC3E}">
        <p14:creationId xmlns:p14="http://schemas.microsoft.com/office/powerpoint/2010/main" val="251424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Academic Calendar 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AU" sz="2400" dirty="0"/>
              <a:t>Academic Year extended by 3 weeks concluding December 5.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AU" sz="2400" dirty="0"/>
              <a:t>Revised Assessment dates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endParaRPr lang="en-AU" sz="2400" dirty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AU" sz="2400" b="1" dirty="0"/>
              <a:t>Enrolment Census dates extended.</a:t>
            </a:r>
          </a:p>
          <a:p>
            <a:pPr marL="800100" lvl="1" indent="-342900">
              <a:lnSpc>
                <a:spcPct val="120000"/>
              </a:lnSpc>
              <a:buFont typeface="Arial" charset="0"/>
              <a:buChar char="•"/>
            </a:pPr>
            <a:r>
              <a:rPr lang="en-AU" sz="2400" dirty="0"/>
              <a:t>All subjects: </a:t>
            </a:r>
            <a:r>
              <a:rPr lang="en-AU" sz="2400" b="1" dirty="0"/>
              <a:t>Wednesday 12 August</a:t>
            </a:r>
          </a:p>
        </p:txBody>
      </p:sp>
    </p:spTree>
    <p:extLst>
      <p:ext uri="{BB962C8B-B14F-4D97-AF65-F5344CB8AC3E}">
        <p14:creationId xmlns:p14="http://schemas.microsoft.com/office/powerpoint/2010/main" val="298206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9" y="619709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Academic Contingency Plan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30192"/>
            <a:ext cx="1482090" cy="642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733748"/>
            <a:ext cx="1152128" cy="1152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9" y="-12586"/>
            <a:ext cx="1179511" cy="117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9" y="1175296"/>
            <a:ext cx="7632848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rgbClr val="FA4616"/>
                </a:solidFill>
              </a:rPr>
              <a:t>Academic Calendar 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9E8354E3-FC21-1043-B82B-D613B5152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9" y="1166925"/>
            <a:ext cx="7991012" cy="528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6277</TotalTime>
  <Words>981</Words>
  <Application>Microsoft Macintosh PowerPoint</Application>
  <PresentationFormat>On-screen Show (4:3)</PresentationFormat>
  <Paragraphs>178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Degree Programs</dc:title>
  <dc:creator>Ros Brennan</dc:creator>
  <cp:lastModifiedBy>Simon Cooper</cp:lastModifiedBy>
  <cp:revision>155</cp:revision>
  <cp:lastPrinted>2015-01-27T23:32:24Z</cp:lastPrinted>
  <dcterms:created xsi:type="dcterms:W3CDTF">2014-08-13T23:06:34Z</dcterms:created>
  <dcterms:modified xsi:type="dcterms:W3CDTF">2020-06-18T13:25:16Z</dcterms:modified>
</cp:coreProperties>
</file>